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7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F3D96-6962-4430-A33B-1F08B11EE788}" type="datetimeFigureOut">
              <a:rPr lang="it-IT" smtClean="0"/>
              <a:t>13/06/2012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93CAC-C98A-49CD-ABD4-3775836B8E52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F3D96-6962-4430-A33B-1F08B11EE788}" type="datetimeFigureOut">
              <a:rPr lang="it-IT" smtClean="0"/>
              <a:t>13/06/2012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93CAC-C98A-49CD-ABD4-3775836B8E52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F3D96-6962-4430-A33B-1F08B11EE788}" type="datetimeFigureOut">
              <a:rPr lang="it-IT" smtClean="0"/>
              <a:t>13/06/2012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93CAC-C98A-49CD-ABD4-3775836B8E52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F3D96-6962-4430-A33B-1F08B11EE788}" type="datetimeFigureOut">
              <a:rPr lang="it-IT" smtClean="0"/>
              <a:t>13/06/2012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93CAC-C98A-49CD-ABD4-3775836B8E52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F3D96-6962-4430-A33B-1F08B11EE788}" type="datetimeFigureOut">
              <a:rPr lang="it-IT" smtClean="0"/>
              <a:t>13/06/2012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93CAC-C98A-49CD-ABD4-3775836B8E52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F3D96-6962-4430-A33B-1F08B11EE788}" type="datetimeFigureOut">
              <a:rPr lang="it-IT" smtClean="0"/>
              <a:t>13/06/2012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93CAC-C98A-49CD-ABD4-3775836B8E52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F3D96-6962-4430-A33B-1F08B11EE788}" type="datetimeFigureOut">
              <a:rPr lang="it-IT" smtClean="0"/>
              <a:t>13/06/2012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93CAC-C98A-49CD-ABD4-3775836B8E52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F3D96-6962-4430-A33B-1F08B11EE788}" type="datetimeFigureOut">
              <a:rPr lang="it-IT" smtClean="0"/>
              <a:t>13/06/2012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93CAC-C98A-49CD-ABD4-3775836B8E52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F3D96-6962-4430-A33B-1F08B11EE788}" type="datetimeFigureOut">
              <a:rPr lang="it-IT" smtClean="0"/>
              <a:t>13/06/2012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93CAC-C98A-49CD-ABD4-3775836B8E52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F3D96-6962-4430-A33B-1F08B11EE788}" type="datetimeFigureOut">
              <a:rPr lang="it-IT" smtClean="0"/>
              <a:t>13/06/2012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93CAC-C98A-49CD-ABD4-3775836B8E52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F3D96-6962-4430-A33B-1F08B11EE788}" type="datetimeFigureOut">
              <a:rPr lang="it-IT" smtClean="0"/>
              <a:t>13/06/2012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93CAC-C98A-49CD-ABD4-3775836B8E52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6F3D96-6962-4430-A33B-1F08B11EE788}" type="datetimeFigureOut">
              <a:rPr lang="it-IT" smtClean="0"/>
              <a:t>13/06/2012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93CAC-C98A-49CD-ABD4-3775836B8E52}" type="slidenum">
              <a:rPr lang="it-IT" smtClean="0"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tiff"/><Relationship Id="rId7" Type="http://schemas.openxmlformats.org/officeDocument/2006/relationships/image" Target="../media/image7.jpeg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84482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ctangle 4"/>
          <p:cNvSpPr/>
          <p:nvPr/>
        </p:nvSpPr>
        <p:spPr>
          <a:xfrm>
            <a:off x="3275856" y="188640"/>
            <a:ext cx="518457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Workshop dedicato alla </a:t>
            </a:r>
            <a:r>
              <a:rPr lang="it-IT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Chemometria Applicata </a:t>
            </a:r>
            <a:r>
              <a:rPr lang="it-IT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alla </a:t>
            </a:r>
            <a:r>
              <a:rPr lang="it-IT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Spettroscopia NMR</a:t>
            </a:r>
          </a:p>
          <a:p>
            <a:pPr algn="ctr">
              <a:spcAft>
                <a:spcPts val="600"/>
              </a:spcAft>
            </a:pPr>
            <a:r>
              <a:rPr lang="it-IT" sz="1400" dirty="0">
                <a:solidFill>
                  <a:schemeClr val="accent1">
                    <a:lumMod val="50000"/>
                  </a:schemeClr>
                </a:solidFill>
              </a:rPr>
              <a:t>m</a:t>
            </a:r>
            <a:r>
              <a:rPr lang="it-IT" sz="1400" dirty="0" smtClean="0">
                <a:solidFill>
                  <a:schemeClr val="accent1">
                    <a:lumMod val="50000"/>
                  </a:schemeClr>
                </a:solidFill>
              </a:rPr>
              <a:t>ercoledì 13 giugno 2012</a:t>
            </a:r>
          </a:p>
          <a:p>
            <a:pPr algn="ctr">
              <a:spcAft>
                <a:spcPts val="600"/>
              </a:spcAft>
            </a:pPr>
            <a:r>
              <a:rPr lang="it-IT" sz="1400" dirty="0" smtClean="0">
                <a:solidFill>
                  <a:schemeClr val="accent1">
                    <a:lumMod val="50000"/>
                  </a:schemeClr>
                </a:solidFill>
              </a:rPr>
              <a:t>Istituto di Ricerche Chimiche e Biochimiche G. Ronzoni - Via G. Colombo 81 - 20133 MILANO</a:t>
            </a:r>
            <a:endParaRPr lang="it-IT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Picture 5" descr="P3200007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771800" cy="183631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20080" y="1916832"/>
            <a:ext cx="7740352" cy="48423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it-IT" sz="1100" b="1" dirty="0" smtClean="0">
                <a:solidFill>
                  <a:schemeClr val="tx2">
                    <a:lumMod val="50000"/>
                  </a:schemeClr>
                </a:solidFill>
              </a:rPr>
              <a:t>9.00-9.30 Iscrizione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it-IT" sz="1100" b="1" dirty="0" smtClean="0">
                <a:solidFill>
                  <a:schemeClr val="tx2">
                    <a:lumMod val="50000"/>
                  </a:schemeClr>
                </a:solidFill>
              </a:rPr>
              <a:t>9.15-9.30 Apertura dei lavori: Dr. Giangiacomo Torri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it-IT" sz="1100" b="1" dirty="0" smtClean="0">
                <a:solidFill>
                  <a:schemeClr val="accent2">
                    <a:lumMod val="50000"/>
                  </a:schemeClr>
                </a:solidFill>
              </a:rPr>
              <a:t>Prima Sessione : Chemometria applicata alla spettroscopia magnetica nucleare NMR </a:t>
            </a:r>
            <a:r>
              <a:rPr lang="it-IT" sz="1100" b="1" i="1" dirty="0" smtClean="0">
                <a:solidFill>
                  <a:schemeClr val="accent2">
                    <a:lumMod val="50000"/>
                  </a:schemeClr>
                </a:solidFill>
              </a:rPr>
              <a:t>(Chair: Dr. Silvia Mari, Ospedale S. Raffaele/ Fondazione Telethon)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it-IT" sz="1100" b="1" dirty="0" smtClean="0">
                <a:solidFill>
                  <a:schemeClr val="tx2">
                    <a:lumMod val="50000"/>
                  </a:schemeClr>
                </a:solidFill>
              </a:rPr>
              <a:t>9.30-10.20</a:t>
            </a:r>
            <a:r>
              <a:rPr lang="it-IT" sz="11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it-IT" sz="1100" b="1" dirty="0" smtClean="0">
                <a:solidFill>
                  <a:schemeClr val="tx2">
                    <a:lumMod val="50000"/>
                  </a:schemeClr>
                </a:solidFill>
              </a:rPr>
              <a:t>Dr. José Garcia Manteiga (Ospedale S. Raffaele)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it-IT" sz="1100" i="1" dirty="0" smtClean="0">
                <a:solidFill>
                  <a:schemeClr val="tx2">
                    <a:lumMod val="50000"/>
                  </a:schemeClr>
                </a:solidFill>
              </a:rPr>
              <a:t>Introduction to Chemometry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it-IT" sz="1100" b="1" dirty="0" smtClean="0">
                <a:solidFill>
                  <a:schemeClr val="tx2">
                    <a:lumMod val="50000"/>
                  </a:schemeClr>
                </a:solidFill>
              </a:rPr>
              <a:t>10.20-11.10 Dr. Silvia </a:t>
            </a:r>
            <a:r>
              <a:rPr lang="it-IT" sz="1100" b="1" dirty="0" smtClean="0">
                <a:solidFill>
                  <a:schemeClr val="tx2">
                    <a:lumMod val="50000"/>
                  </a:schemeClr>
                </a:solidFill>
              </a:rPr>
              <a:t>Mari</a:t>
            </a:r>
            <a:r>
              <a:rPr lang="it-IT" sz="11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it-IT" sz="1100" dirty="0" smtClean="0">
                <a:solidFill>
                  <a:schemeClr val="tx2">
                    <a:lumMod val="50000"/>
                  </a:schemeClr>
                </a:solidFill>
              </a:rPr>
              <a:t>(Ospedale San </a:t>
            </a:r>
            <a:r>
              <a:rPr lang="it-IT" sz="1100" dirty="0" smtClean="0">
                <a:solidFill>
                  <a:schemeClr val="tx2">
                    <a:lumMod val="50000"/>
                  </a:schemeClr>
                </a:solidFill>
              </a:rPr>
              <a:t>Raffaele)</a:t>
            </a:r>
            <a:endParaRPr lang="it-IT" sz="1100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it-IT" sz="1100" i="1" dirty="0" smtClean="0">
                <a:solidFill>
                  <a:schemeClr val="tx2">
                    <a:lumMod val="50000"/>
                  </a:schemeClr>
                </a:solidFill>
              </a:rPr>
              <a:t>From Spectra to Matrix: a practical overview.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it-IT" sz="1100" b="1" dirty="0" smtClean="0">
                <a:solidFill>
                  <a:schemeClr val="tx2">
                    <a:lumMod val="50000"/>
                  </a:schemeClr>
                </a:solidFill>
              </a:rPr>
              <a:t>11.10-11.30 pausa caffè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it-IT" sz="1100" b="1" dirty="0" smtClean="0">
                <a:solidFill>
                  <a:schemeClr val="tx2">
                    <a:lumMod val="50000"/>
                  </a:schemeClr>
                </a:solidFill>
              </a:rPr>
              <a:t>11.30- 12.20 Dr. Debora Paris </a:t>
            </a:r>
            <a:r>
              <a:rPr lang="it-IT" sz="1100" dirty="0" smtClean="0">
                <a:solidFill>
                  <a:schemeClr val="tx2">
                    <a:lumMod val="50000"/>
                  </a:schemeClr>
                </a:solidFill>
              </a:rPr>
              <a:t>(Istituto di Chimica  Biomolecolare del CNR di Pozzuoli -ICB CNR)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it-IT" sz="1100" i="1" dirty="0" smtClean="0">
                <a:solidFill>
                  <a:schemeClr val="tx2">
                    <a:lumMod val="50000"/>
                  </a:schemeClr>
                </a:solidFill>
              </a:rPr>
              <a:t>Introduction to Multivariate Data Analysis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it-IT" sz="1100" b="1" dirty="0" smtClean="0">
                <a:solidFill>
                  <a:schemeClr val="tx2">
                    <a:lumMod val="50000"/>
                  </a:schemeClr>
                </a:solidFill>
              </a:rPr>
              <a:t>12.20-13.10</a:t>
            </a:r>
            <a:r>
              <a:rPr lang="it-IT" sz="11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it-IT" sz="1100" b="1" dirty="0" smtClean="0">
                <a:solidFill>
                  <a:schemeClr val="tx2">
                    <a:lumMod val="50000"/>
                  </a:schemeClr>
                </a:solidFill>
              </a:rPr>
              <a:t>Dr. Edoardo Gaude </a:t>
            </a:r>
            <a:r>
              <a:rPr lang="it-IT" sz="1100" dirty="0" smtClean="0">
                <a:solidFill>
                  <a:schemeClr val="tx2">
                    <a:lumMod val="50000"/>
                  </a:schemeClr>
                </a:solidFill>
              </a:rPr>
              <a:t>(Ospedale S. Raffaele)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it-IT" sz="1100" i="1" dirty="0" smtClean="0">
                <a:solidFill>
                  <a:schemeClr val="tx2">
                    <a:lumMod val="50000"/>
                  </a:schemeClr>
                </a:solidFill>
              </a:rPr>
              <a:t>“Zapping” through software for the statistical analysis of spectroscopic data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it-IT" sz="1100" b="1" dirty="0" smtClean="0">
                <a:solidFill>
                  <a:schemeClr val="tx2">
                    <a:lumMod val="50000"/>
                  </a:schemeClr>
                </a:solidFill>
              </a:rPr>
              <a:t>13.10-14.30 pausa pranzo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it-IT" sz="1100" b="1" dirty="0" smtClean="0">
                <a:solidFill>
                  <a:schemeClr val="accent2">
                    <a:lumMod val="50000"/>
                  </a:schemeClr>
                </a:solidFill>
              </a:rPr>
              <a:t>Seconda Sessione: Costruzione di modelli chemometrici (</a:t>
            </a:r>
            <a:r>
              <a:rPr lang="it-IT" sz="1100" b="1" i="1" dirty="0" smtClean="0">
                <a:solidFill>
                  <a:schemeClr val="accent2">
                    <a:lumMod val="50000"/>
                  </a:schemeClr>
                </a:solidFill>
              </a:rPr>
              <a:t>Chair: Giovanna Musco, San Raffaele)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it-IT" sz="1100" b="1" dirty="0" smtClean="0">
                <a:solidFill>
                  <a:schemeClr val="tx2">
                    <a:lumMod val="50000"/>
                  </a:schemeClr>
                </a:solidFill>
              </a:rPr>
              <a:t>14.30-15.20 Dr. Debora Paris </a:t>
            </a:r>
            <a:r>
              <a:rPr lang="it-IT" sz="1100" dirty="0" smtClean="0">
                <a:solidFill>
                  <a:schemeClr val="tx2">
                    <a:lumMod val="50000"/>
                  </a:schemeClr>
                </a:solidFill>
              </a:rPr>
              <a:t>(Istituto di Chimica  Biomolecolare del CNR di Pozzuoli -ICB CNR)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it-IT" sz="1100" i="1" dirty="0" smtClean="0">
                <a:solidFill>
                  <a:schemeClr val="tx2">
                    <a:lumMod val="50000"/>
                  </a:schemeClr>
                </a:solidFill>
              </a:rPr>
              <a:t>Refining metabonomic models: application of supervised methods and data filtering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it-IT" sz="1100" b="1" dirty="0" smtClean="0">
                <a:solidFill>
                  <a:schemeClr val="tx2">
                    <a:lumMod val="50000"/>
                  </a:schemeClr>
                </a:solidFill>
              </a:rPr>
              <a:t>15.20-16.10 Dr. Claudia Napoli </a:t>
            </a:r>
            <a:r>
              <a:rPr lang="it-IT" sz="1100" dirty="0" smtClean="0">
                <a:solidFill>
                  <a:schemeClr val="tx2">
                    <a:lumMod val="50000"/>
                  </a:schemeClr>
                </a:solidFill>
              </a:rPr>
              <a:t>(Bruker, Milano)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it-IT" sz="1100" i="1" dirty="0" smtClean="0">
                <a:solidFill>
                  <a:schemeClr val="tx2">
                    <a:lumMod val="50000"/>
                  </a:schemeClr>
                </a:solidFill>
              </a:rPr>
              <a:t>Statistics and NMR: a case study on human pancreatic cancer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it-IT" sz="1100" b="1" dirty="0" smtClean="0">
                <a:solidFill>
                  <a:schemeClr val="tx2">
                    <a:lumMod val="50000"/>
                  </a:schemeClr>
                </a:solidFill>
              </a:rPr>
              <a:t>16.10-17.00 Prof. </a:t>
            </a:r>
            <a:r>
              <a:rPr lang="it-IT" sz="1100" b="1" dirty="0" smtClean="0">
                <a:solidFill>
                  <a:schemeClr val="tx2">
                    <a:lumMod val="50000"/>
                  </a:schemeClr>
                </a:solidFill>
              </a:rPr>
              <a:t>Edwin A. </a:t>
            </a:r>
            <a:r>
              <a:rPr lang="it-IT" sz="1100" b="1" dirty="0" smtClean="0">
                <a:solidFill>
                  <a:schemeClr val="tx2">
                    <a:lumMod val="50000"/>
                  </a:schemeClr>
                </a:solidFill>
              </a:rPr>
              <a:t>Yates </a:t>
            </a:r>
            <a:r>
              <a:rPr lang="it-IT" sz="1100" dirty="0" smtClean="0">
                <a:solidFill>
                  <a:schemeClr val="tx2">
                    <a:lumMod val="50000"/>
                  </a:schemeClr>
                </a:solidFill>
              </a:rPr>
              <a:t>(Institute of Integrative Biology University of Liverpool)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it-IT" sz="1100" i="1" dirty="0" smtClean="0">
                <a:solidFill>
                  <a:schemeClr val="tx2">
                    <a:lumMod val="50000"/>
                  </a:schemeClr>
                </a:solidFill>
              </a:rPr>
              <a:t>Analytical methods for heterogeneous bio-drugs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it-IT" sz="1100" b="1" dirty="0" smtClean="0">
                <a:solidFill>
                  <a:schemeClr val="tx2">
                    <a:lumMod val="50000"/>
                  </a:schemeClr>
                </a:solidFill>
              </a:rPr>
              <a:t>17.00-17.30</a:t>
            </a:r>
            <a:r>
              <a:rPr lang="it-IT" sz="1100" dirty="0" smtClean="0">
                <a:solidFill>
                  <a:schemeClr val="tx2">
                    <a:lumMod val="50000"/>
                  </a:schemeClr>
                </a:solidFill>
              </a:rPr>
              <a:t> Dr. Silvia Mari and Dr. Giovanna Musco (</a:t>
            </a:r>
            <a:r>
              <a:rPr lang="it-IT" sz="1100" i="1" dirty="0" smtClean="0">
                <a:solidFill>
                  <a:schemeClr val="tx2">
                    <a:lumMod val="50000"/>
                  </a:schemeClr>
                </a:solidFill>
              </a:rPr>
              <a:t>Ospedale S. Raffaele/ Fondazione Telethon) Panel Discussion</a:t>
            </a:r>
          </a:p>
        </p:txBody>
      </p:sp>
    </p:spTree>
  </p:cSld>
  <p:clrMapOvr>
    <a:masterClrMapping/>
  </p:clrMapOvr>
  <p:transition advTm="11684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91880" y="188640"/>
            <a:ext cx="2034468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Grazie a:</a:t>
            </a:r>
            <a:endParaRPr lang="it-IT" sz="4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 descr="logo Agilent TIFF colour.T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052736"/>
            <a:ext cx="5688632" cy="1090969"/>
          </a:xfrm>
          <a:prstGeom prst="rect">
            <a:avLst/>
          </a:prstGeom>
        </p:spPr>
      </p:pic>
      <p:pic>
        <p:nvPicPr>
          <p:cNvPr id="4" name="Picture 3" descr="LOGO standard Quadricromia2010.t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9992" y="2132856"/>
            <a:ext cx="1831520" cy="1545831"/>
          </a:xfrm>
          <a:prstGeom prst="rect">
            <a:avLst/>
          </a:prstGeom>
        </p:spPr>
      </p:pic>
      <p:pic>
        <p:nvPicPr>
          <p:cNvPr id="5" name="Picture 4" descr="logo_rgb_300dpi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4725144"/>
            <a:ext cx="2093162" cy="1115751"/>
          </a:xfrm>
          <a:prstGeom prst="rect">
            <a:avLst/>
          </a:prstGeom>
        </p:spPr>
      </p:pic>
      <p:pic>
        <p:nvPicPr>
          <p:cNvPr id="6" name="Picture 5" descr="logo_ADM.bmp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88224" y="1268760"/>
            <a:ext cx="2288121" cy="2322019"/>
          </a:xfrm>
          <a:prstGeom prst="rect">
            <a:avLst/>
          </a:prstGeom>
        </p:spPr>
      </p:pic>
      <p:pic>
        <p:nvPicPr>
          <p:cNvPr id="7" name="Picture 6" descr="LogoEurisotop2010new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2564904"/>
            <a:ext cx="2667523" cy="951056"/>
          </a:xfrm>
          <a:prstGeom prst="rect">
            <a:avLst/>
          </a:prstGeom>
        </p:spPr>
      </p:pic>
      <p:pic>
        <p:nvPicPr>
          <p:cNvPr id="8" name="Picture 7" descr=" 6,5 rivoira cmyk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79617" y="4005064"/>
            <a:ext cx="3864383" cy="854516"/>
          </a:xfrm>
          <a:prstGeom prst="rect">
            <a:avLst/>
          </a:prstGeom>
        </p:spPr>
      </p:pic>
      <p:pic>
        <p:nvPicPr>
          <p:cNvPr id="9" name="Picture 8" descr="SAPIO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00192" y="5589240"/>
            <a:ext cx="2344903" cy="784937"/>
          </a:xfrm>
          <a:prstGeom prst="rect">
            <a:avLst/>
          </a:prstGeom>
        </p:spPr>
      </p:pic>
      <p:pic>
        <p:nvPicPr>
          <p:cNvPr id="10" name="Picture 9" descr="PastedGraphic-1.tiff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99792" y="3789040"/>
            <a:ext cx="2757716" cy="907377"/>
          </a:xfrm>
          <a:prstGeom prst="rect">
            <a:avLst/>
          </a:prstGeom>
        </p:spPr>
      </p:pic>
      <p:pic>
        <p:nvPicPr>
          <p:cNvPr id="11" name="Picture 10" descr="Cortec_Logo-4a5cd.pn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07904" y="5517232"/>
            <a:ext cx="1928384" cy="784937"/>
          </a:xfrm>
          <a:prstGeom prst="rect">
            <a:avLst/>
          </a:prstGeom>
        </p:spPr>
      </p:pic>
    </p:spTree>
  </p:cSld>
  <p:clrMapOvr>
    <a:masterClrMapping/>
  </p:clrMapOvr>
  <p:transition advTm="11326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265</Words>
  <Application>Microsoft Office PowerPoint</Application>
  <PresentationFormat>On-screen Show (4:3)</PresentationFormat>
  <Paragraphs>25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R4R</dc:creator>
  <cp:lastModifiedBy>R4R</cp:lastModifiedBy>
  <cp:revision>3</cp:revision>
  <dcterms:created xsi:type="dcterms:W3CDTF">2012-06-12T23:52:06Z</dcterms:created>
  <dcterms:modified xsi:type="dcterms:W3CDTF">2012-06-13T00:00:58Z</dcterms:modified>
</cp:coreProperties>
</file>