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0" r:id="rId22"/>
    <p:sldId id="277" r:id="rId2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9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CC539-A011-46CB-AE8A-8088DACA5702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57950-1656-4504-B29E-7790D6D3E208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metabolomics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research, there are several steps between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sampling of the biological condition under study and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biological interpretation of the results of the data analysis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(Figure 1). First, the biological samples are extracted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prepared for analysis. Subsequently, different data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preprocessing steps [3,5] are applied in order to generate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'clean' data in the form of normalized peak areas that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reflect the (intracellular) metabolite concentrations.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clean data can be used as the input for data analysis.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However, it is important to use an appropriate data pretreatment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method before starting data analysis. Data pretreatment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methods convert the clean data to a different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scale (for instance, relative or logarithmic scale). Hereby,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 aim to focus on the relevant (biological) information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to reduce the influence of disturbing factors such as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measurement noise. Procedures that can be used for data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pretreatment are scaling, centering and transformations.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57950-1656-4504-B29E-7790D6D3E208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Historically, pattern recognition of NMR-based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metabolite data was performed using either quantitative or scored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integrals of specific spectral peaks.16,17 This approach does not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 well in crowded regions of spectra with substantial peak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overlap and is not easily automated for application to large sample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sets. Calculating the peak areas within specified segments of 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spectrum (binning or bucketing) was introduced originally to allow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comparison of NMR data measured at different magnetic field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strengths by minimizing but not eliminating the effects of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secondorder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spectral differences.18 In NMR-based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metabonomic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studies,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also reduces the effect of pH-induced changes in chemical shift, A typical bin width of 0.04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ppm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frequently used for 1H NMR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spectra of urine as it is a good compromise between resolution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 difficulties related to positional variation in the position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some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analyte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species NMR peaks, most notably those of citrate,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are a function of pH and ionic strength of the sample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57950-1656-4504-B29E-7790D6D3E208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57950-1656-4504-B29E-7790D6D3E208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F25-951E-476C-AC14-E24E21272313}" type="datetimeFigureOut">
              <a:rPr lang="it-IT" smtClean="0"/>
              <a:pPr/>
              <a:t>12/06/2012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60436-3BBD-4744-83BE-283F794ECF8F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byte.it/stan/Talk_MMCE_2009.html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34058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ctangle 4"/>
          <p:cNvSpPr/>
          <p:nvPr/>
        </p:nvSpPr>
        <p:spPr>
          <a:xfrm>
            <a:off x="251520" y="4005064"/>
            <a:ext cx="871296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Spectra to Matrix: a practical overview</a:t>
            </a:r>
          </a:p>
          <a:p>
            <a:pPr algn="ctr">
              <a:spcAft>
                <a:spcPts val="600"/>
              </a:spcAft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Silvia Mari </a:t>
            </a:r>
          </a:p>
          <a:p>
            <a:pPr algn="ctr">
              <a:spcAft>
                <a:spcPts val="600"/>
              </a:spcAft>
            </a:pP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Ospedale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San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Raffaele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Aft>
                <a:spcPts val="600"/>
              </a:spcAft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mari.silvia@hsr.it</a:t>
            </a:r>
          </a:p>
          <a:p>
            <a:pPr algn="ctr">
              <a:spcAft>
                <a:spcPts val="600"/>
              </a:spcAft>
            </a:pP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P320000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5148064" cy="3410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198277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REGULAR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VARIABLE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GSD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1760" y="68431"/>
            <a:ext cx="640871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Spectral binning VS Peak list binning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l="28147" t="12200" r="6294" b="15036"/>
          <a:stretch>
            <a:fillRect/>
          </a:stretch>
        </p:blipFill>
        <p:spPr bwMode="auto">
          <a:xfrm>
            <a:off x="1331640" y="764704"/>
            <a:ext cx="7563267" cy="512021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64096" y="5949280"/>
            <a:ext cx="8316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/>
              <a:t> it bases on deconvoluted peaks obtained by GSD algorithm developed by Stan Sykora</a:t>
            </a:r>
          </a:p>
          <a:p>
            <a:r>
              <a:rPr lang="it-IT" sz="1200" dirty="0" smtClean="0"/>
              <a:t>[REF. S.Sykora, C.Cobas, Peak Shapes in NMR Spectroscopy, </a:t>
            </a:r>
            <a:r>
              <a:rPr lang="it-IT" sz="1200" dirty="0" smtClean="0">
                <a:hlinkClick r:id="rId3"/>
              </a:rPr>
              <a:t>www.ebyte.it/stan/Talk_MMCE_2009.html</a:t>
            </a:r>
            <a:r>
              <a:rPr lang="it-IT" sz="1200" dirty="0" smtClean="0"/>
              <a:t>; </a:t>
            </a:r>
            <a:r>
              <a:rPr lang="en-US" sz="1200" dirty="0" err="1" smtClean="0"/>
              <a:t>C.Cobas</a:t>
            </a:r>
            <a:r>
              <a:rPr lang="en-US" sz="1200" dirty="0" smtClean="0"/>
              <a:t>, </a:t>
            </a:r>
            <a:r>
              <a:rPr lang="en-US" sz="1200" dirty="0" err="1" smtClean="0"/>
              <a:t>S.Sykora</a:t>
            </a:r>
            <a:r>
              <a:rPr lang="en-US" sz="1200" dirty="0" smtClean="0"/>
              <a:t>, The Bumpy Road Towards Automatic GSD, Poster at 50th ENC, DOI 10.3247/sl3nmr09.003]</a:t>
            </a:r>
            <a:endParaRPr lang="it-IT" sz="1200" dirty="0" smtClean="0"/>
          </a:p>
          <a:p>
            <a:pPr>
              <a:buFont typeface="Arial" pitchFamily="34" charset="0"/>
              <a:buChar char="•"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8"/>
          <p:cNvSpPr/>
          <p:nvPr/>
        </p:nvSpPr>
        <p:spPr>
          <a:xfrm>
            <a:off x="467544" y="4293096"/>
            <a:ext cx="2016224" cy="193899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it-IT" sz="1000" dirty="0" smtClean="0"/>
              <a:t>ppm   </a:t>
            </a:r>
            <a:r>
              <a:rPr lang="it-IT" sz="1000" dirty="0" err="1" smtClean="0"/>
              <a:t>Intensity</a:t>
            </a:r>
            <a:r>
              <a:rPr lang="it-IT" sz="1000" dirty="0" smtClean="0"/>
              <a:t>   </a:t>
            </a:r>
            <a:r>
              <a:rPr lang="it-IT" sz="1000" dirty="0" err="1" smtClean="0"/>
              <a:t>Width</a:t>
            </a:r>
            <a:r>
              <a:rPr lang="it-IT" sz="1000" dirty="0" smtClean="0"/>
              <a:t>   Area</a:t>
            </a:r>
          </a:p>
          <a:p>
            <a:r>
              <a:rPr lang="it-IT" sz="1000" dirty="0" smtClean="0"/>
              <a:t>1   1.642   130.7   4.46   4163.16</a:t>
            </a:r>
          </a:p>
          <a:p>
            <a:r>
              <a:rPr lang="it-IT" sz="1000" dirty="0" smtClean="0"/>
              <a:t>2   1.646   49.9   2.67   949.46</a:t>
            </a:r>
          </a:p>
          <a:p>
            <a:r>
              <a:rPr lang="it-IT" sz="1000" dirty="0" smtClean="0"/>
              <a:t>3   1.653   218.0   5.39   8390.45</a:t>
            </a:r>
          </a:p>
          <a:p>
            <a:r>
              <a:rPr lang="it-IT" sz="1000" dirty="0" smtClean="0"/>
              <a:t>4   1.664   83.3   2.86   1701.71</a:t>
            </a:r>
          </a:p>
          <a:p>
            <a:r>
              <a:rPr lang="it-IT" sz="1000" dirty="0" smtClean="0"/>
              <a:t>5   1.675   50.2   1.95   699.60</a:t>
            </a:r>
          </a:p>
          <a:p>
            <a:r>
              <a:rPr lang="it-IT" sz="1000" dirty="0" smtClean="0"/>
              <a:t>6   1.689   252.4   4.86   8763.26</a:t>
            </a:r>
          </a:p>
          <a:p>
            <a:r>
              <a:rPr lang="it-IT" sz="1000" dirty="0" smtClean="0"/>
              <a:t>7   1.703   547.9   8.18   31999.22</a:t>
            </a:r>
          </a:p>
          <a:p>
            <a:r>
              <a:rPr lang="it-IT" sz="1000" dirty="0" smtClean="0"/>
              <a:t>8   1.716   716.4   5.67   28970.94</a:t>
            </a:r>
          </a:p>
          <a:p>
            <a:r>
              <a:rPr lang="it-IT" sz="1000" dirty="0" smtClean="0"/>
              <a:t>9   1.727   312.5   4.99   11120.21</a:t>
            </a:r>
          </a:p>
          <a:p>
            <a:r>
              <a:rPr lang="it-IT" sz="1000" dirty="0" smtClean="0"/>
              <a:t>10   1.740   313.1   5.15   11509.43</a:t>
            </a:r>
          </a:p>
          <a:p>
            <a:r>
              <a:rPr lang="it-IT" sz="1000" dirty="0" smtClean="0"/>
              <a:t>11   1.750   107.1   7.25   5544.77   </a:t>
            </a:r>
          </a:p>
        </p:txBody>
      </p:sp>
      <p:sp>
        <p:nvSpPr>
          <p:cNvPr id="3" name="Meno 9"/>
          <p:cNvSpPr/>
          <p:nvPr/>
        </p:nvSpPr>
        <p:spPr>
          <a:xfrm>
            <a:off x="2699792" y="5013176"/>
            <a:ext cx="864096" cy="432048"/>
          </a:xfrm>
          <a:prstGeom prst="mathMinus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Meno 10"/>
          <p:cNvSpPr/>
          <p:nvPr/>
        </p:nvSpPr>
        <p:spPr>
          <a:xfrm>
            <a:off x="2699792" y="5229200"/>
            <a:ext cx="864096" cy="432048"/>
          </a:xfrm>
          <a:prstGeom prst="mathMinus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Meno 11"/>
          <p:cNvSpPr/>
          <p:nvPr/>
        </p:nvSpPr>
        <p:spPr>
          <a:xfrm>
            <a:off x="2699792" y="5445224"/>
            <a:ext cx="864096" cy="432048"/>
          </a:xfrm>
          <a:prstGeom prst="mathMinus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79101"/>
            <a:ext cx="5256584" cy="180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uppo 13"/>
          <p:cNvGrpSpPr/>
          <p:nvPr/>
        </p:nvGrpSpPr>
        <p:grpSpPr>
          <a:xfrm>
            <a:off x="3707904" y="4149080"/>
            <a:ext cx="5220072" cy="1914347"/>
            <a:chOff x="2915816" y="1844824"/>
            <a:chExt cx="5220072" cy="1914347"/>
          </a:xfrm>
        </p:grpSpPr>
        <p:pic>
          <p:nvPicPr>
            <p:cNvPr id="8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15816" y="1844824"/>
              <a:ext cx="5220072" cy="1914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Connettore 1 15"/>
            <p:cNvCxnSpPr/>
            <p:nvPr/>
          </p:nvCxnSpPr>
          <p:spPr>
            <a:xfrm>
              <a:off x="3779912" y="3068960"/>
              <a:ext cx="0" cy="504056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16"/>
            <p:cNvCxnSpPr/>
            <p:nvPr/>
          </p:nvCxnSpPr>
          <p:spPr>
            <a:xfrm>
              <a:off x="4644008" y="2492896"/>
              <a:ext cx="0" cy="108012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7"/>
            <p:cNvCxnSpPr/>
            <p:nvPr/>
          </p:nvCxnSpPr>
          <p:spPr>
            <a:xfrm>
              <a:off x="5004048" y="2492896"/>
              <a:ext cx="0" cy="108012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8"/>
            <p:cNvCxnSpPr/>
            <p:nvPr/>
          </p:nvCxnSpPr>
          <p:spPr>
            <a:xfrm>
              <a:off x="3995936" y="2924944"/>
              <a:ext cx="0" cy="64807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9"/>
            <p:cNvCxnSpPr/>
            <p:nvPr/>
          </p:nvCxnSpPr>
          <p:spPr>
            <a:xfrm>
              <a:off x="6732240" y="2924944"/>
              <a:ext cx="0" cy="64807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20"/>
            <p:cNvCxnSpPr/>
            <p:nvPr/>
          </p:nvCxnSpPr>
          <p:spPr>
            <a:xfrm>
              <a:off x="6948264" y="3284984"/>
              <a:ext cx="0" cy="2880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21"/>
            <p:cNvCxnSpPr/>
            <p:nvPr/>
          </p:nvCxnSpPr>
          <p:spPr>
            <a:xfrm>
              <a:off x="6444208" y="2708920"/>
              <a:ext cx="0" cy="864096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22"/>
            <p:cNvCxnSpPr/>
            <p:nvPr/>
          </p:nvCxnSpPr>
          <p:spPr>
            <a:xfrm>
              <a:off x="6156176" y="2348880"/>
              <a:ext cx="0" cy="1224136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23"/>
            <p:cNvCxnSpPr/>
            <p:nvPr/>
          </p:nvCxnSpPr>
          <p:spPr>
            <a:xfrm>
              <a:off x="5868144" y="2996952"/>
              <a:ext cx="0" cy="57606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24"/>
            <p:cNvCxnSpPr/>
            <p:nvPr/>
          </p:nvCxnSpPr>
          <p:spPr>
            <a:xfrm>
              <a:off x="5580112" y="3284984"/>
              <a:ext cx="0" cy="2880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25"/>
            <p:cNvCxnSpPr/>
            <p:nvPr/>
          </p:nvCxnSpPr>
          <p:spPr>
            <a:xfrm>
              <a:off x="5292080" y="3284984"/>
              <a:ext cx="0" cy="2880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 cstate="print"/>
          <a:srcRect l="33911" b="50868"/>
          <a:stretch>
            <a:fillRect/>
          </a:stretch>
        </p:blipFill>
        <p:spPr bwMode="auto">
          <a:xfrm>
            <a:off x="251520" y="1628800"/>
            <a:ext cx="308055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uppo 50"/>
          <p:cNvGrpSpPr/>
          <p:nvPr/>
        </p:nvGrpSpPr>
        <p:grpSpPr>
          <a:xfrm>
            <a:off x="4156577" y="4437112"/>
            <a:ext cx="4608512" cy="1800200"/>
            <a:chOff x="4156577" y="3212976"/>
            <a:chExt cx="4608512" cy="2808312"/>
          </a:xfrm>
        </p:grpSpPr>
        <p:grpSp>
          <p:nvGrpSpPr>
            <p:cNvPr id="22" name="Gruppo 34"/>
            <p:cNvGrpSpPr/>
            <p:nvPr/>
          </p:nvGrpSpPr>
          <p:grpSpPr>
            <a:xfrm>
              <a:off x="4156577" y="3212976"/>
              <a:ext cx="1152128" cy="2808312"/>
              <a:chOff x="3995936" y="3573016"/>
              <a:chExt cx="1408156" cy="1656184"/>
            </a:xfrm>
          </p:grpSpPr>
          <p:sp>
            <p:nvSpPr>
              <p:cNvPr id="38" name="Rettangolo 28"/>
              <p:cNvSpPr/>
              <p:nvPr/>
            </p:nvSpPr>
            <p:spPr>
              <a:xfrm>
                <a:off x="3995936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Rettangolo 29"/>
              <p:cNvSpPr/>
              <p:nvPr/>
            </p:nvSpPr>
            <p:spPr>
              <a:xfrm>
                <a:off x="4347975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Rettangolo 30"/>
              <p:cNvSpPr/>
              <p:nvPr/>
            </p:nvSpPr>
            <p:spPr>
              <a:xfrm>
                <a:off x="4700014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Rettangolo 31"/>
              <p:cNvSpPr/>
              <p:nvPr/>
            </p:nvSpPr>
            <p:spPr>
              <a:xfrm>
                <a:off x="5052053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23" name="Gruppo 35"/>
            <p:cNvGrpSpPr/>
            <p:nvPr/>
          </p:nvGrpSpPr>
          <p:grpSpPr>
            <a:xfrm>
              <a:off x="5308705" y="3212976"/>
              <a:ext cx="1152128" cy="2808312"/>
              <a:chOff x="3995936" y="3573016"/>
              <a:chExt cx="1408156" cy="1656184"/>
            </a:xfrm>
          </p:grpSpPr>
          <p:sp>
            <p:nvSpPr>
              <p:cNvPr id="34" name="Rettangolo 36"/>
              <p:cNvSpPr/>
              <p:nvPr/>
            </p:nvSpPr>
            <p:spPr>
              <a:xfrm>
                <a:off x="3995936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Rettangolo 37"/>
              <p:cNvSpPr/>
              <p:nvPr/>
            </p:nvSpPr>
            <p:spPr>
              <a:xfrm>
                <a:off x="4347975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Rettangolo 38"/>
              <p:cNvSpPr/>
              <p:nvPr/>
            </p:nvSpPr>
            <p:spPr>
              <a:xfrm>
                <a:off x="4700014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Rettangolo 39"/>
              <p:cNvSpPr/>
              <p:nvPr/>
            </p:nvSpPr>
            <p:spPr>
              <a:xfrm>
                <a:off x="5052053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24" name="Gruppo 40"/>
            <p:cNvGrpSpPr/>
            <p:nvPr/>
          </p:nvGrpSpPr>
          <p:grpSpPr>
            <a:xfrm>
              <a:off x="6460833" y="3212976"/>
              <a:ext cx="1152128" cy="2808312"/>
              <a:chOff x="3995936" y="3573016"/>
              <a:chExt cx="1408156" cy="1656184"/>
            </a:xfrm>
          </p:grpSpPr>
          <p:sp>
            <p:nvSpPr>
              <p:cNvPr id="30" name="Rettangolo 41"/>
              <p:cNvSpPr/>
              <p:nvPr/>
            </p:nvSpPr>
            <p:spPr>
              <a:xfrm>
                <a:off x="3995936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Rettangolo 42"/>
              <p:cNvSpPr/>
              <p:nvPr/>
            </p:nvSpPr>
            <p:spPr>
              <a:xfrm>
                <a:off x="4347975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Rettangolo 43"/>
              <p:cNvSpPr/>
              <p:nvPr/>
            </p:nvSpPr>
            <p:spPr>
              <a:xfrm>
                <a:off x="4700014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Rettangolo 44"/>
              <p:cNvSpPr/>
              <p:nvPr/>
            </p:nvSpPr>
            <p:spPr>
              <a:xfrm>
                <a:off x="5052053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25" name="Gruppo 45"/>
            <p:cNvGrpSpPr/>
            <p:nvPr/>
          </p:nvGrpSpPr>
          <p:grpSpPr>
            <a:xfrm>
              <a:off x="7612961" y="3212976"/>
              <a:ext cx="1152128" cy="2808312"/>
              <a:chOff x="3995936" y="3573016"/>
              <a:chExt cx="1408156" cy="1656184"/>
            </a:xfrm>
          </p:grpSpPr>
          <p:sp>
            <p:nvSpPr>
              <p:cNvPr id="26" name="Rettangolo 46"/>
              <p:cNvSpPr/>
              <p:nvPr/>
            </p:nvSpPr>
            <p:spPr>
              <a:xfrm>
                <a:off x="3995936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Rettangolo 47"/>
              <p:cNvSpPr/>
              <p:nvPr/>
            </p:nvSpPr>
            <p:spPr>
              <a:xfrm>
                <a:off x="4347975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Rettangolo 48"/>
              <p:cNvSpPr/>
              <p:nvPr/>
            </p:nvSpPr>
            <p:spPr>
              <a:xfrm>
                <a:off x="4700014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Rettangolo 49"/>
              <p:cNvSpPr/>
              <p:nvPr/>
            </p:nvSpPr>
            <p:spPr>
              <a:xfrm>
                <a:off x="5052053" y="3573016"/>
                <a:ext cx="352039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>
                    <a:alpha val="3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0" y="0"/>
            <a:ext cx="1198277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REGULAR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VARIABLE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GSD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411760" y="68431"/>
            <a:ext cx="640871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Spectral binning VS Peak list binning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 l="33911" b="50868"/>
          <a:stretch>
            <a:fillRect/>
          </a:stretch>
        </p:blipFill>
        <p:spPr bwMode="auto">
          <a:xfrm>
            <a:off x="1979712" y="1280373"/>
            <a:ext cx="252045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po 163"/>
          <p:cNvGrpSpPr/>
          <p:nvPr/>
        </p:nvGrpSpPr>
        <p:grpSpPr>
          <a:xfrm>
            <a:off x="2123728" y="1064349"/>
            <a:ext cx="1944216" cy="1656184"/>
            <a:chOff x="3059832" y="1052736"/>
            <a:chExt cx="1944216" cy="1656184"/>
          </a:xfrm>
        </p:grpSpPr>
        <p:sp>
          <p:nvSpPr>
            <p:cNvPr id="4" name="Rettangolo 164"/>
            <p:cNvSpPr/>
            <p:nvPr/>
          </p:nvSpPr>
          <p:spPr>
            <a:xfrm>
              <a:off x="3059832" y="1052736"/>
              <a:ext cx="288032" cy="1656184"/>
            </a:xfrm>
            <a:prstGeom prst="rect">
              <a:avLst/>
            </a:prstGeom>
            <a:solidFill>
              <a:srgbClr val="FED5D2">
                <a:alpha val="22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5" name="Rettangolo 165"/>
            <p:cNvSpPr/>
            <p:nvPr/>
          </p:nvSpPr>
          <p:spPr>
            <a:xfrm>
              <a:off x="3347864" y="1052736"/>
              <a:ext cx="288032" cy="1656184"/>
            </a:xfrm>
            <a:prstGeom prst="rect">
              <a:avLst/>
            </a:prstGeom>
            <a:solidFill>
              <a:srgbClr val="FED5D2">
                <a:alpha val="22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6" name="Rettangolo 166"/>
            <p:cNvSpPr/>
            <p:nvPr/>
          </p:nvSpPr>
          <p:spPr>
            <a:xfrm>
              <a:off x="3635896" y="1052736"/>
              <a:ext cx="288032" cy="1656184"/>
            </a:xfrm>
            <a:prstGeom prst="rect">
              <a:avLst/>
            </a:prstGeom>
            <a:solidFill>
              <a:srgbClr val="FED5D2">
                <a:alpha val="22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7" name="Rettangolo 167"/>
            <p:cNvSpPr/>
            <p:nvPr/>
          </p:nvSpPr>
          <p:spPr>
            <a:xfrm>
              <a:off x="3923928" y="1052736"/>
              <a:ext cx="288032" cy="1656184"/>
            </a:xfrm>
            <a:prstGeom prst="rect">
              <a:avLst/>
            </a:prstGeom>
            <a:solidFill>
              <a:srgbClr val="FED5D2">
                <a:alpha val="22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8" name="Rettangolo 168"/>
            <p:cNvSpPr/>
            <p:nvPr/>
          </p:nvSpPr>
          <p:spPr>
            <a:xfrm>
              <a:off x="4427984" y="1052736"/>
              <a:ext cx="288032" cy="1656184"/>
            </a:xfrm>
            <a:prstGeom prst="rect">
              <a:avLst/>
            </a:prstGeom>
            <a:solidFill>
              <a:srgbClr val="FED5D2">
                <a:alpha val="22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9" name="Rettangolo 169"/>
            <p:cNvSpPr/>
            <p:nvPr/>
          </p:nvSpPr>
          <p:spPr>
            <a:xfrm>
              <a:off x="4716016" y="1052736"/>
              <a:ext cx="288032" cy="1656184"/>
            </a:xfrm>
            <a:prstGeom prst="rect">
              <a:avLst/>
            </a:prstGeom>
            <a:solidFill>
              <a:srgbClr val="FED5D2">
                <a:alpha val="22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</p:grpSp>
      <p:sp>
        <p:nvSpPr>
          <p:cNvPr id="10" name="Freccia a destra 170"/>
          <p:cNvSpPr/>
          <p:nvPr/>
        </p:nvSpPr>
        <p:spPr>
          <a:xfrm>
            <a:off x="4355976" y="1712421"/>
            <a:ext cx="504056" cy="288032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" name="Rettangolo 171"/>
          <p:cNvSpPr/>
          <p:nvPr/>
        </p:nvSpPr>
        <p:spPr>
          <a:xfrm>
            <a:off x="4932040" y="1280373"/>
            <a:ext cx="2808311" cy="100848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solidFill>
                  <a:schemeClr val="tx1"/>
                </a:solidFill>
              </a:rPr>
              <a:t>1.3   726.099   652.391   741.904   897.865   541.909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1.35   2518.3   2724.25   2767.09   3179.39   8757.55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1.4   643.564   622.997   605.02   785.784   713.88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1.45   698.496   693.145   717.695   896.104   725.432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1.5   995.557   1035.99   1061.42   1283.57   1206.83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1.55   523.029   497.019   513.755   683.519   515.426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1.6   624.478   608.938   659.421   816.91   640.05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1.65   768.886   759.836   834.469   1002.1   767.783</a:t>
            </a:r>
          </a:p>
        </p:txBody>
      </p:sp>
      <p:sp>
        <p:nvSpPr>
          <p:cNvPr id="12" name="CasellaDiTesto 174"/>
          <p:cNvSpPr txBox="1"/>
          <p:nvPr/>
        </p:nvSpPr>
        <p:spPr>
          <a:xfrm>
            <a:off x="92979" y="1052736"/>
            <a:ext cx="1958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1"/>
                </a:solidFill>
              </a:rPr>
              <a:t>Spectral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binning</a:t>
            </a:r>
            <a:endParaRPr lang="it-IT" dirty="0" smtClean="0">
              <a:solidFill>
                <a:schemeClr val="tx1"/>
              </a:solidFill>
            </a:endParaRPr>
          </a:p>
          <a:p>
            <a:pPr algn="ctr"/>
            <a:r>
              <a:rPr lang="it-IT" dirty="0" smtClean="0">
                <a:solidFill>
                  <a:schemeClr val="tx1"/>
                </a:solidFill>
              </a:rPr>
              <a:t>(regular </a:t>
            </a:r>
            <a:r>
              <a:rPr lang="it-IT" dirty="0" err="1" smtClean="0">
                <a:solidFill>
                  <a:schemeClr val="tx1"/>
                </a:solidFill>
              </a:rPr>
              <a:t>bucketing</a:t>
            </a:r>
            <a:r>
              <a:rPr lang="it-IT" dirty="0" smtClean="0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CasellaDiTesto 175"/>
          <p:cNvSpPr txBox="1"/>
          <p:nvPr/>
        </p:nvSpPr>
        <p:spPr>
          <a:xfrm>
            <a:off x="4716016" y="2360493"/>
            <a:ext cx="38884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tx1"/>
                </a:solidFill>
              </a:rPr>
              <a:t>Generation </a:t>
            </a:r>
            <a:r>
              <a:rPr lang="it-IT" sz="1400" dirty="0" err="1" smtClean="0">
                <a:solidFill>
                  <a:schemeClr val="tx1"/>
                </a:solidFill>
              </a:rPr>
              <a:t>of</a:t>
            </a:r>
            <a:r>
              <a:rPr lang="it-IT" sz="1400" dirty="0" smtClean="0">
                <a:solidFill>
                  <a:schemeClr val="tx1"/>
                </a:solidFill>
              </a:rPr>
              <a:t> the </a:t>
            </a:r>
            <a:r>
              <a:rPr lang="it-IT" sz="1400" b="1" dirty="0" err="1" smtClean="0">
                <a:solidFill>
                  <a:schemeClr val="tx1"/>
                </a:solidFill>
              </a:rPr>
              <a:t>matrix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 err="1" smtClean="0">
                <a:solidFill>
                  <a:schemeClr val="tx1"/>
                </a:solidFill>
              </a:rPr>
              <a:t>BxS</a:t>
            </a:r>
            <a:endParaRPr lang="it-IT" sz="14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200" dirty="0" smtClean="0">
                <a:solidFill>
                  <a:schemeClr val="tx1"/>
                </a:solidFill>
              </a:rPr>
              <a:t>(</a:t>
            </a:r>
            <a:r>
              <a:rPr lang="it-IT" sz="1200" b="1" dirty="0" smtClean="0">
                <a:solidFill>
                  <a:schemeClr val="tx1"/>
                </a:solidFill>
              </a:rPr>
              <a:t>B</a:t>
            </a:r>
            <a:r>
              <a:rPr lang="it-IT" sz="1200" dirty="0" smtClean="0">
                <a:solidFill>
                  <a:schemeClr val="tx1"/>
                </a:solidFill>
              </a:rPr>
              <a:t> are the </a:t>
            </a:r>
            <a:r>
              <a:rPr lang="it-IT" sz="1200" dirty="0" err="1" smtClean="0">
                <a:solidFill>
                  <a:schemeClr val="tx1"/>
                </a:solidFill>
              </a:rPr>
              <a:t>number</a:t>
            </a:r>
            <a:r>
              <a:rPr lang="it-IT" sz="1200" dirty="0" smtClean="0">
                <a:solidFill>
                  <a:schemeClr val="tx1"/>
                </a:solidFill>
              </a:rPr>
              <a:t> </a:t>
            </a:r>
            <a:r>
              <a:rPr lang="it-IT" sz="1200" dirty="0" err="1" smtClean="0">
                <a:solidFill>
                  <a:schemeClr val="tx1"/>
                </a:solidFill>
              </a:rPr>
              <a:t>of</a:t>
            </a:r>
            <a:r>
              <a:rPr lang="it-IT" sz="1200" dirty="0" smtClean="0">
                <a:solidFill>
                  <a:schemeClr val="tx1"/>
                </a:solidFill>
              </a:rPr>
              <a:t> </a:t>
            </a:r>
            <a:r>
              <a:rPr lang="it-IT" sz="1200" dirty="0" err="1" smtClean="0">
                <a:solidFill>
                  <a:schemeClr val="tx1"/>
                </a:solidFill>
              </a:rPr>
              <a:t>bins</a:t>
            </a:r>
            <a:r>
              <a:rPr lang="it-IT" sz="1200" dirty="0" smtClean="0">
                <a:solidFill>
                  <a:schemeClr val="tx1"/>
                </a:solidFill>
              </a:rPr>
              <a:t> and </a:t>
            </a:r>
            <a:r>
              <a:rPr lang="it-IT" sz="1200" b="1" dirty="0" smtClean="0">
                <a:solidFill>
                  <a:schemeClr val="tx1"/>
                </a:solidFill>
              </a:rPr>
              <a:t>S</a:t>
            </a:r>
            <a:r>
              <a:rPr lang="it-IT" sz="1200" dirty="0" smtClean="0">
                <a:solidFill>
                  <a:schemeClr val="tx1"/>
                </a:solidFill>
              </a:rPr>
              <a:t> are the </a:t>
            </a:r>
            <a:r>
              <a:rPr lang="it-IT" sz="1200" dirty="0" err="1" smtClean="0">
                <a:solidFill>
                  <a:schemeClr val="tx1"/>
                </a:solidFill>
              </a:rPr>
              <a:t>number</a:t>
            </a:r>
            <a:r>
              <a:rPr lang="it-IT" sz="1200" dirty="0" smtClean="0">
                <a:solidFill>
                  <a:schemeClr val="tx1"/>
                </a:solidFill>
              </a:rPr>
              <a:t> </a:t>
            </a:r>
            <a:r>
              <a:rPr lang="it-IT" sz="1200" dirty="0" err="1" smtClean="0">
                <a:solidFill>
                  <a:schemeClr val="tx1"/>
                </a:solidFill>
              </a:rPr>
              <a:t>of</a:t>
            </a:r>
            <a:r>
              <a:rPr lang="it-IT" sz="1200" dirty="0" smtClean="0">
                <a:solidFill>
                  <a:schemeClr val="tx1"/>
                </a:solidFill>
              </a:rPr>
              <a:t> </a:t>
            </a:r>
            <a:r>
              <a:rPr lang="it-IT" sz="1200" dirty="0" err="1" smtClean="0">
                <a:solidFill>
                  <a:schemeClr val="tx1"/>
                </a:solidFill>
              </a:rPr>
              <a:t>spectra</a:t>
            </a:r>
            <a:r>
              <a:rPr lang="it-IT" sz="1200" dirty="0" smtClean="0">
                <a:solidFill>
                  <a:schemeClr val="tx1"/>
                </a:solidFill>
              </a:rPr>
              <a:t>)</a:t>
            </a:r>
            <a:endParaRPr lang="it-IT" sz="1200" dirty="0">
              <a:solidFill>
                <a:schemeClr val="tx1"/>
              </a:solidFill>
            </a:endParaRPr>
          </a:p>
        </p:txBody>
      </p:sp>
      <p:grpSp>
        <p:nvGrpSpPr>
          <p:cNvPr id="14" name="Gruppo 223"/>
          <p:cNvGrpSpPr/>
          <p:nvPr/>
        </p:nvGrpSpPr>
        <p:grpSpPr>
          <a:xfrm>
            <a:off x="1872208" y="3694500"/>
            <a:ext cx="2376264" cy="1368152"/>
            <a:chOff x="13464083" y="29377133"/>
            <a:chExt cx="5220072" cy="2088232"/>
          </a:xfrm>
        </p:grpSpPr>
        <p:grpSp>
          <p:nvGrpSpPr>
            <p:cNvPr id="15" name="Gruppo 188"/>
            <p:cNvGrpSpPr/>
            <p:nvPr/>
          </p:nvGrpSpPr>
          <p:grpSpPr>
            <a:xfrm>
              <a:off x="13464083" y="29377133"/>
              <a:ext cx="5220072" cy="1914347"/>
              <a:chOff x="2915816" y="1844824"/>
              <a:chExt cx="5220072" cy="1914347"/>
            </a:xfrm>
          </p:grpSpPr>
          <p:pic>
            <p:nvPicPr>
              <p:cNvPr id="37" name="Picture 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15816" y="1844824"/>
                <a:ext cx="5220072" cy="1914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38" name="Connettore 1 190"/>
              <p:cNvCxnSpPr/>
              <p:nvPr/>
            </p:nvCxnSpPr>
            <p:spPr>
              <a:xfrm>
                <a:off x="3779912" y="3068960"/>
                <a:ext cx="0" cy="504056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ttore 1 191"/>
              <p:cNvCxnSpPr/>
              <p:nvPr/>
            </p:nvCxnSpPr>
            <p:spPr>
              <a:xfrm>
                <a:off x="4644008" y="2492896"/>
                <a:ext cx="0" cy="108012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1 192"/>
              <p:cNvCxnSpPr/>
              <p:nvPr/>
            </p:nvCxnSpPr>
            <p:spPr>
              <a:xfrm>
                <a:off x="5004048" y="2492896"/>
                <a:ext cx="0" cy="108012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ttore 1 193"/>
              <p:cNvCxnSpPr/>
              <p:nvPr/>
            </p:nvCxnSpPr>
            <p:spPr>
              <a:xfrm>
                <a:off x="3995936" y="2924944"/>
                <a:ext cx="0" cy="64807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ttore 1 194"/>
              <p:cNvCxnSpPr/>
              <p:nvPr/>
            </p:nvCxnSpPr>
            <p:spPr>
              <a:xfrm>
                <a:off x="6732240" y="2924944"/>
                <a:ext cx="0" cy="64807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ttore 1 195"/>
              <p:cNvCxnSpPr/>
              <p:nvPr/>
            </p:nvCxnSpPr>
            <p:spPr>
              <a:xfrm>
                <a:off x="6948264" y="3284984"/>
                <a:ext cx="0" cy="28803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ttore 1 196"/>
              <p:cNvCxnSpPr/>
              <p:nvPr/>
            </p:nvCxnSpPr>
            <p:spPr>
              <a:xfrm>
                <a:off x="6444208" y="2708920"/>
                <a:ext cx="0" cy="864096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ttore 1 197"/>
              <p:cNvCxnSpPr/>
              <p:nvPr/>
            </p:nvCxnSpPr>
            <p:spPr>
              <a:xfrm>
                <a:off x="6156176" y="2348880"/>
                <a:ext cx="0" cy="1224136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ttore 1 198"/>
              <p:cNvCxnSpPr/>
              <p:nvPr/>
            </p:nvCxnSpPr>
            <p:spPr>
              <a:xfrm>
                <a:off x="5868144" y="2996952"/>
                <a:ext cx="0" cy="576064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ttore 1 199"/>
              <p:cNvCxnSpPr/>
              <p:nvPr/>
            </p:nvCxnSpPr>
            <p:spPr>
              <a:xfrm>
                <a:off x="5580112" y="3284984"/>
                <a:ext cx="0" cy="28803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ttore 1 200"/>
              <p:cNvCxnSpPr/>
              <p:nvPr/>
            </p:nvCxnSpPr>
            <p:spPr>
              <a:xfrm>
                <a:off x="5292080" y="3284984"/>
                <a:ext cx="0" cy="28803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uppo 201"/>
            <p:cNvGrpSpPr/>
            <p:nvPr/>
          </p:nvGrpSpPr>
          <p:grpSpPr>
            <a:xfrm>
              <a:off x="13912756" y="29665165"/>
              <a:ext cx="4608512" cy="1800200"/>
              <a:chOff x="4156577" y="3212976"/>
              <a:chExt cx="4608512" cy="2808312"/>
            </a:xfrm>
          </p:grpSpPr>
          <p:grpSp>
            <p:nvGrpSpPr>
              <p:cNvPr id="17" name="Gruppo 34"/>
              <p:cNvGrpSpPr/>
              <p:nvPr/>
            </p:nvGrpSpPr>
            <p:grpSpPr>
              <a:xfrm>
                <a:off x="4156577" y="3212976"/>
                <a:ext cx="1152128" cy="2808312"/>
                <a:chOff x="3995936" y="3573016"/>
                <a:chExt cx="1408156" cy="1656184"/>
              </a:xfrm>
            </p:grpSpPr>
            <p:sp>
              <p:nvSpPr>
                <p:cNvPr id="33" name="Rettangolo 28"/>
                <p:cNvSpPr/>
                <p:nvPr/>
              </p:nvSpPr>
              <p:spPr>
                <a:xfrm>
                  <a:off x="3995936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ttangolo 29"/>
                <p:cNvSpPr/>
                <p:nvPr/>
              </p:nvSpPr>
              <p:spPr>
                <a:xfrm>
                  <a:off x="4347975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ttangolo 220"/>
                <p:cNvSpPr/>
                <p:nvPr/>
              </p:nvSpPr>
              <p:spPr>
                <a:xfrm>
                  <a:off x="4700014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ttangolo 221"/>
                <p:cNvSpPr/>
                <p:nvPr/>
              </p:nvSpPr>
              <p:spPr>
                <a:xfrm>
                  <a:off x="5052053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8" name="Gruppo 35"/>
              <p:cNvGrpSpPr/>
              <p:nvPr/>
            </p:nvGrpSpPr>
            <p:grpSpPr>
              <a:xfrm>
                <a:off x="5308705" y="3212976"/>
                <a:ext cx="1152128" cy="2808312"/>
                <a:chOff x="3995936" y="3573016"/>
                <a:chExt cx="1408156" cy="1656184"/>
              </a:xfrm>
            </p:grpSpPr>
            <p:sp>
              <p:nvSpPr>
                <p:cNvPr id="29" name="Rettangolo 214"/>
                <p:cNvSpPr/>
                <p:nvPr/>
              </p:nvSpPr>
              <p:spPr>
                <a:xfrm>
                  <a:off x="3995936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ttangolo 215"/>
                <p:cNvSpPr/>
                <p:nvPr/>
              </p:nvSpPr>
              <p:spPr>
                <a:xfrm>
                  <a:off x="4347975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ttangolo 216"/>
                <p:cNvSpPr/>
                <p:nvPr/>
              </p:nvSpPr>
              <p:spPr>
                <a:xfrm>
                  <a:off x="4700014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ttangolo 217"/>
                <p:cNvSpPr/>
                <p:nvPr/>
              </p:nvSpPr>
              <p:spPr>
                <a:xfrm>
                  <a:off x="5052053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9" name="Gruppo 40"/>
              <p:cNvGrpSpPr/>
              <p:nvPr/>
            </p:nvGrpSpPr>
            <p:grpSpPr>
              <a:xfrm>
                <a:off x="6460833" y="3212976"/>
                <a:ext cx="1152128" cy="2808312"/>
                <a:chOff x="3995936" y="3573016"/>
                <a:chExt cx="1408156" cy="1656184"/>
              </a:xfrm>
            </p:grpSpPr>
            <p:sp>
              <p:nvSpPr>
                <p:cNvPr id="25" name="Rettangolo 210"/>
                <p:cNvSpPr/>
                <p:nvPr/>
              </p:nvSpPr>
              <p:spPr>
                <a:xfrm>
                  <a:off x="3995936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ttangolo 211"/>
                <p:cNvSpPr/>
                <p:nvPr/>
              </p:nvSpPr>
              <p:spPr>
                <a:xfrm>
                  <a:off x="4347975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ttangolo 212"/>
                <p:cNvSpPr/>
                <p:nvPr/>
              </p:nvSpPr>
              <p:spPr>
                <a:xfrm>
                  <a:off x="4700014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ttangolo 213"/>
                <p:cNvSpPr/>
                <p:nvPr/>
              </p:nvSpPr>
              <p:spPr>
                <a:xfrm>
                  <a:off x="5052053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" name="Gruppo 45"/>
              <p:cNvGrpSpPr/>
              <p:nvPr/>
            </p:nvGrpSpPr>
            <p:grpSpPr>
              <a:xfrm>
                <a:off x="7612961" y="3212976"/>
                <a:ext cx="1152128" cy="2808312"/>
                <a:chOff x="3995936" y="3573016"/>
                <a:chExt cx="1408156" cy="1656184"/>
              </a:xfrm>
            </p:grpSpPr>
            <p:sp>
              <p:nvSpPr>
                <p:cNvPr id="21" name="Rettangolo 206"/>
                <p:cNvSpPr/>
                <p:nvPr/>
              </p:nvSpPr>
              <p:spPr>
                <a:xfrm>
                  <a:off x="3995936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ttangolo 207"/>
                <p:cNvSpPr/>
                <p:nvPr/>
              </p:nvSpPr>
              <p:spPr>
                <a:xfrm>
                  <a:off x="4347975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ttangolo 208"/>
                <p:cNvSpPr/>
                <p:nvPr/>
              </p:nvSpPr>
              <p:spPr>
                <a:xfrm>
                  <a:off x="4700014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ttangolo 209"/>
                <p:cNvSpPr/>
                <p:nvPr/>
              </p:nvSpPr>
              <p:spPr>
                <a:xfrm>
                  <a:off x="5052053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72208" y="2924944"/>
            <a:ext cx="2304256" cy="79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Freccia a destra 224"/>
          <p:cNvSpPr/>
          <p:nvPr/>
        </p:nvSpPr>
        <p:spPr>
          <a:xfrm>
            <a:off x="4320480" y="4368967"/>
            <a:ext cx="504056" cy="288032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1" name="Rettangolo 225"/>
          <p:cNvSpPr/>
          <p:nvPr/>
        </p:nvSpPr>
        <p:spPr>
          <a:xfrm>
            <a:off x="4896544" y="3851529"/>
            <a:ext cx="2952328" cy="135203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solidFill>
                  <a:schemeClr val="tx1"/>
                </a:solidFill>
              </a:rPr>
              <a:t>8.85    8.8    8.75    8.7    8.65    8.6    8.55    8.5    8.45    8.4    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0787.135   0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8217.11   715.193   0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endParaRPr lang="it-IT" sz="800" dirty="0" smtClean="0">
              <a:solidFill>
                <a:schemeClr val="tx1"/>
              </a:solidFill>
            </a:endParaRP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1034.65   0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1277.02   0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endParaRPr lang="it-IT" sz="800" dirty="0" smtClean="0">
              <a:solidFill>
                <a:schemeClr val="tx1"/>
              </a:solidFill>
            </a:endParaRP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969.88   0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1594.96   0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endParaRPr lang="it-IT" sz="800" dirty="0" smtClean="0">
              <a:solidFill>
                <a:schemeClr val="tx1"/>
              </a:solidFill>
            </a:endParaRP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1092.48   0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5637.08    1052.6   0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endParaRPr lang="it-IT" sz="800" dirty="0" smtClean="0">
              <a:solidFill>
                <a:schemeClr val="tx1"/>
              </a:solidFill>
            </a:endParaRP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3080.26   0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7410.8   0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endParaRPr lang="it-IT" sz="800" dirty="0" smtClean="0">
              <a:solidFill>
                <a:schemeClr val="tx1"/>
              </a:solidFill>
            </a:endParaRP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5833.42   0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7761.06   0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3817.87   0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endParaRPr lang="it-IT" sz="800" dirty="0" smtClean="0">
              <a:solidFill>
                <a:schemeClr val="tx1"/>
              </a:solidFill>
            </a:endParaRP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3562.26   0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3378.11   0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endParaRPr lang="it-IT" sz="800" dirty="0" smtClean="0">
              <a:solidFill>
                <a:schemeClr val="tx1"/>
              </a:solidFill>
            </a:endParaRP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3698.77   0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5993.16   0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endParaRPr lang="it-IT" sz="800" dirty="0" smtClean="0">
              <a:solidFill>
                <a:schemeClr val="tx1"/>
              </a:solidFill>
            </a:endParaRPr>
          </a:p>
          <a:p>
            <a:r>
              <a:rPr lang="it-IT" sz="800" dirty="0" smtClean="0">
                <a:solidFill>
                  <a:schemeClr val="tx1"/>
                </a:solidFill>
              </a:rPr>
              <a:t>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5192.41   368.962   0    1649.74   0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0</a:t>
            </a:r>
            <a:r>
              <a:rPr lang="it-IT" sz="800" dirty="0" smtClean="0">
                <a:solidFill>
                  <a:schemeClr val="tx1"/>
                </a:solidFill>
              </a:rPr>
              <a:t>    2898.13   0</a:t>
            </a:r>
            <a:endParaRPr lang="it-IT" sz="800" dirty="0">
              <a:solidFill>
                <a:schemeClr val="tx1"/>
              </a:solidFill>
            </a:endParaRPr>
          </a:p>
        </p:txBody>
      </p:sp>
      <p:sp>
        <p:nvSpPr>
          <p:cNvPr id="52" name="CasellaDiTesto 226"/>
          <p:cNvSpPr txBox="1"/>
          <p:nvPr/>
        </p:nvSpPr>
        <p:spPr>
          <a:xfrm>
            <a:off x="4464496" y="5316043"/>
            <a:ext cx="4572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tx1"/>
                </a:solidFill>
              </a:rPr>
              <a:t>Generation </a:t>
            </a:r>
            <a:r>
              <a:rPr lang="it-IT" sz="1400" dirty="0" err="1" smtClean="0">
                <a:solidFill>
                  <a:schemeClr val="tx1"/>
                </a:solidFill>
              </a:rPr>
              <a:t>of</a:t>
            </a:r>
            <a:r>
              <a:rPr lang="it-IT" sz="1400" dirty="0" smtClean="0">
                <a:solidFill>
                  <a:schemeClr val="tx1"/>
                </a:solidFill>
              </a:rPr>
              <a:t> the </a:t>
            </a:r>
            <a:r>
              <a:rPr lang="it-IT" sz="1400" b="1" dirty="0" err="1" smtClean="0">
                <a:solidFill>
                  <a:schemeClr val="tx1"/>
                </a:solidFill>
              </a:rPr>
              <a:t>matrix</a:t>
            </a:r>
            <a:r>
              <a:rPr lang="it-IT" sz="1400" b="1" dirty="0" smtClean="0">
                <a:solidFill>
                  <a:schemeClr val="tx1"/>
                </a:solidFill>
              </a:rPr>
              <a:t> </a:t>
            </a:r>
            <a:r>
              <a:rPr lang="it-IT" sz="1400" b="1" dirty="0" err="1" smtClean="0">
                <a:solidFill>
                  <a:schemeClr val="tx1"/>
                </a:solidFill>
              </a:rPr>
              <a:t>P</a:t>
            </a:r>
            <a:r>
              <a:rPr lang="it-IT" sz="1100" b="1" dirty="0" err="1" smtClean="0">
                <a:solidFill>
                  <a:schemeClr val="tx1"/>
                </a:solidFill>
              </a:rPr>
              <a:t>B</a:t>
            </a:r>
            <a:r>
              <a:rPr lang="it-IT" sz="1400" b="1" dirty="0" err="1" smtClean="0">
                <a:solidFill>
                  <a:schemeClr val="tx1"/>
                </a:solidFill>
              </a:rPr>
              <a:t>xS</a:t>
            </a:r>
            <a:endParaRPr lang="it-IT" sz="14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200" dirty="0" smtClean="0">
                <a:solidFill>
                  <a:schemeClr val="tx1"/>
                </a:solidFill>
              </a:rPr>
              <a:t>(</a:t>
            </a:r>
            <a:r>
              <a:rPr lang="it-IT" sz="1200" b="1" dirty="0" smtClean="0">
                <a:solidFill>
                  <a:schemeClr val="tx1"/>
                </a:solidFill>
              </a:rPr>
              <a:t>P</a:t>
            </a:r>
            <a:r>
              <a:rPr lang="it-IT" sz="1050" b="1" dirty="0" smtClean="0">
                <a:solidFill>
                  <a:schemeClr val="tx1"/>
                </a:solidFill>
              </a:rPr>
              <a:t>B</a:t>
            </a:r>
            <a:r>
              <a:rPr lang="it-IT" sz="1200" dirty="0" smtClean="0">
                <a:solidFill>
                  <a:schemeClr val="tx1"/>
                </a:solidFill>
              </a:rPr>
              <a:t> are the </a:t>
            </a:r>
            <a:r>
              <a:rPr lang="it-IT" sz="1200" dirty="0" err="1" smtClean="0">
                <a:solidFill>
                  <a:schemeClr val="tx1"/>
                </a:solidFill>
              </a:rPr>
              <a:t>number</a:t>
            </a:r>
            <a:r>
              <a:rPr lang="it-IT" sz="1200" dirty="0" smtClean="0">
                <a:solidFill>
                  <a:schemeClr val="tx1"/>
                </a:solidFill>
              </a:rPr>
              <a:t> </a:t>
            </a:r>
            <a:r>
              <a:rPr lang="it-IT" sz="1200" dirty="0" err="1" smtClean="0">
                <a:solidFill>
                  <a:schemeClr val="tx1"/>
                </a:solidFill>
              </a:rPr>
              <a:t>of</a:t>
            </a:r>
            <a:r>
              <a:rPr lang="it-IT" sz="1200" dirty="0" smtClean="0">
                <a:solidFill>
                  <a:schemeClr val="tx1"/>
                </a:solidFill>
              </a:rPr>
              <a:t> </a:t>
            </a:r>
            <a:r>
              <a:rPr lang="it-IT" sz="1200" dirty="0" err="1" smtClean="0">
                <a:solidFill>
                  <a:schemeClr val="tx1"/>
                </a:solidFill>
              </a:rPr>
              <a:t>bins</a:t>
            </a:r>
            <a:r>
              <a:rPr lang="it-IT" sz="1200" dirty="0" smtClean="0">
                <a:solidFill>
                  <a:schemeClr val="tx1"/>
                </a:solidFill>
              </a:rPr>
              <a:t> and </a:t>
            </a:r>
            <a:r>
              <a:rPr lang="it-IT" sz="1200" b="1" dirty="0" smtClean="0">
                <a:solidFill>
                  <a:schemeClr val="tx1"/>
                </a:solidFill>
              </a:rPr>
              <a:t>S</a:t>
            </a:r>
            <a:r>
              <a:rPr lang="it-IT" sz="1200" dirty="0" smtClean="0">
                <a:solidFill>
                  <a:schemeClr val="tx1"/>
                </a:solidFill>
              </a:rPr>
              <a:t> are the </a:t>
            </a:r>
            <a:r>
              <a:rPr lang="it-IT" sz="1200" dirty="0" err="1" smtClean="0">
                <a:solidFill>
                  <a:schemeClr val="tx1"/>
                </a:solidFill>
              </a:rPr>
              <a:t>number</a:t>
            </a:r>
            <a:r>
              <a:rPr lang="it-IT" sz="1200" dirty="0" smtClean="0">
                <a:solidFill>
                  <a:schemeClr val="tx1"/>
                </a:solidFill>
              </a:rPr>
              <a:t> </a:t>
            </a:r>
            <a:r>
              <a:rPr lang="it-IT" sz="1200" dirty="0" err="1" smtClean="0">
                <a:solidFill>
                  <a:schemeClr val="tx1"/>
                </a:solidFill>
              </a:rPr>
              <a:t>of</a:t>
            </a:r>
            <a:r>
              <a:rPr lang="it-IT" sz="1200" dirty="0" smtClean="0">
                <a:solidFill>
                  <a:schemeClr val="tx1"/>
                </a:solidFill>
              </a:rPr>
              <a:t> </a:t>
            </a:r>
            <a:r>
              <a:rPr lang="it-IT" sz="1200" dirty="0" err="1" smtClean="0">
                <a:solidFill>
                  <a:schemeClr val="tx1"/>
                </a:solidFill>
              </a:rPr>
              <a:t>spectra</a:t>
            </a:r>
            <a:r>
              <a:rPr lang="it-IT" sz="1200" dirty="0" smtClean="0">
                <a:solidFill>
                  <a:schemeClr val="tx1"/>
                </a:solidFill>
              </a:rPr>
              <a:t>)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53" name="Rettangolo 184"/>
          <p:cNvSpPr/>
          <p:nvPr/>
        </p:nvSpPr>
        <p:spPr>
          <a:xfrm>
            <a:off x="2123728" y="5171708"/>
            <a:ext cx="2016224" cy="156966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it-IT" sz="800" dirty="0" smtClean="0">
                <a:solidFill>
                  <a:schemeClr val="tx1"/>
                </a:solidFill>
              </a:rPr>
              <a:t>ppm   </a:t>
            </a:r>
            <a:r>
              <a:rPr lang="it-IT" sz="800" dirty="0" err="1" smtClean="0">
                <a:solidFill>
                  <a:schemeClr val="tx1"/>
                </a:solidFill>
              </a:rPr>
              <a:t>Intensity</a:t>
            </a:r>
            <a:r>
              <a:rPr lang="it-IT" sz="800" dirty="0" smtClean="0">
                <a:solidFill>
                  <a:schemeClr val="tx1"/>
                </a:solidFill>
              </a:rPr>
              <a:t>   </a:t>
            </a:r>
            <a:r>
              <a:rPr lang="it-IT" sz="800" dirty="0" err="1" smtClean="0">
                <a:solidFill>
                  <a:schemeClr val="tx1"/>
                </a:solidFill>
              </a:rPr>
              <a:t>Width</a:t>
            </a:r>
            <a:r>
              <a:rPr lang="it-IT" sz="800" dirty="0" smtClean="0">
                <a:solidFill>
                  <a:schemeClr val="tx1"/>
                </a:solidFill>
              </a:rPr>
              <a:t>   Area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1   1.642   130.7   4.46   4163.16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2   1.646   49.9   2.67   949.46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3   1.653   218.0   5.39   8390.45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4   1.664   83.3   2.86   1701.71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5   1.675   50.2   1.95   699.60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6   1.689   252.4   4.86   8763.26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7   1.703   547.9   8.18   31999.22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8   1.716   716.4   5.67   28970.94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9   1.727   312.5   4.99   11120.21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10   1.740   313.1   5.15   11509.43</a:t>
            </a:r>
          </a:p>
          <a:p>
            <a:r>
              <a:rPr lang="it-IT" sz="800" dirty="0" smtClean="0">
                <a:solidFill>
                  <a:schemeClr val="tx1"/>
                </a:solidFill>
              </a:rPr>
              <a:t>11   1.750   107.1   7.25   5544.77   </a:t>
            </a:r>
          </a:p>
        </p:txBody>
      </p:sp>
      <p:sp>
        <p:nvSpPr>
          <p:cNvPr id="54" name="CasellaDiTesto 174"/>
          <p:cNvSpPr txBox="1"/>
          <p:nvPr/>
        </p:nvSpPr>
        <p:spPr>
          <a:xfrm>
            <a:off x="43895" y="3861048"/>
            <a:ext cx="191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Peak table binning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0" y="0"/>
            <a:ext cx="1198277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REGULAR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VARIABLE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GSD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411760" y="68431"/>
            <a:ext cx="640871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Spectral binning VS Peak list binning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8" descr="PCA-Aprile-GS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08693"/>
            <a:ext cx="3081638" cy="2685170"/>
          </a:xfrm>
          <a:prstGeom prst="rect">
            <a:avLst/>
          </a:prstGeom>
        </p:spPr>
      </p:pic>
      <p:pic>
        <p:nvPicPr>
          <p:cNvPr id="3" name="Immagine 11" descr="Aprile-NONGSD-P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8" y="22312"/>
            <a:ext cx="3059832" cy="2742385"/>
          </a:xfrm>
          <a:prstGeom prst="rect">
            <a:avLst/>
          </a:prstGeom>
        </p:spPr>
      </p:pic>
      <p:sp>
        <p:nvSpPr>
          <p:cNvPr id="4" name="CasellaDiTesto 14"/>
          <p:cNvSpPr txBox="1"/>
          <p:nvPr/>
        </p:nvSpPr>
        <p:spPr>
          <a:xfrm>
            <a:off x="1259632" y="299695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PCA</a:t>
            </a:r>
            <a:endParaRPr lang="it-IT" b="1" dirty="0"/>
          </a:p>
        </p:txBody>
      </p:sp>
      <p:sp>
        <p:nvSpPr>
          <p:cNvPr id="5" name="CasellaDiTesto 18"/>
          <p:cNvSpPr txBox="1"/>
          <p:nvPr/>
        </p:nvSpPr>
        <p:spPr>
          <a:xfrm>
            <a:off x="3707904" y="5589240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>
                <a:solidFill>
                  <a:schemeClr val="tx1"/>
                </a:solidFill>
              </a:rPr>
              <a:t>1, 2 and 3 are the three classes used . They correspond to the spectra of  stem cells’ culture media, respectively at three  different seeding  conditions (2 double of 1 and 3 triple of 1). Binning  width was 0.05ppm. All spectra were normalized for the total intensity and </a:t>
            </a:r>
            <a:r>
              <a:rPr lang="en-US" sz="1000" dirty="0" err="1" smtClean="0">
                <a:solidFill>
                  <a:schemeClr val="tx1"/>
                </a:solidFill>
              </a:rPr>
              <a:t>pareto</a:t>
            </a:r>
            <a:r>
              <a:rPr lang="en-US" sz="1000" dirty="0" smtClean="0">
                <a:solidFill>
                  <a:schemeClr val="tx1"/>
                </a:solidFill>
              </a:rPr>
              <a:t> scaled prior to </a:t>
            </a:r>
            <a:r>
              <a:rPr lang="en-US" sz="1000" dirty="0" err="1" smtClean="0">
                <a:solidFill>
                  <a:schemeClr val="tx1"/>
                </a:solidFill>
              </a:rPr>
              <a:t>multivariat</a:t>
            </a:r>
            <a:r>
              <a:rPr lang="en-US" sz="1000" dirty="0" smtClean="0">
                <a:solidFill>
                  <a:schemeClr val="tx1"/>
                </a:solidFill>
              </a:rPr>
              <a:t> statistical analysis.</a:t>
            </a:r>
            <a:endParaRPr lang="en-US" sz="1000" dirty="0">
              <a:solidFill>
                <a:schemeClr val="tx1"/>
              </a:solidFill>
            </a:endParaRPr>
          </a:p>
        </p:txBody>
      </p:sp>
      <p:grpSp>
        <p:nvGrpSpPr>
          <p:cNvPr id="6" name="Gruppo 27"/>
          <p:cNvGrpSpPr/>
          <p:nvPr/>
        </p:nvGrpSpPr>
        <p:grpSpPr>
          <a:xfrm>
            <a:off x="4427984" y="476672"/>
            <a:ext cx="2232248" cy="1512168"/>
            <a:chOff x="251520" y="1556792"/>
            <a:chExt cx="2520450" cy="1656184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33911" b="50868"/>
            <a:stretch>
              <a:fillRect/>
            </a:stretch>
          </p:blipFill>
          <p:spPr bwMode="auto">
            <a:xfrm>
              <a:off x="251520" y="1772816"/>
              <a:ext cx="2520450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uppo 20"/>
            <p:cNvGrpSpPr/>
            <p:nvPr/>
          </p:nvGrpSpPr>
          <p:grpSpPr>
            <a:xfrm>
              <a:off x="395536" y="1556792"/>
              <a:ext cx="1944216" cy="1656184"/>
              <a:chOff x="3059832" y="1052736"/>
              <a:chExt cx="1944216" cy="1656184"/>
            </a:xfrm>
          </p:grpSpPr>
          <p:sp>
            <p:nvSpPr>
              <p:cNvPr id="9" name="Rettangolo 21"/>
              <p:cNvSpPr/>
              <p:nvPr/>
            </p:nvSpPr>
            <p:spPr>
              <a:xfrm>
                <a:off x="3059832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" name="Rettangolo 22"/>
              <p:cNvSpPr/>
              <p:nvPr/>
            </p:nvSpPr>
            <p:spPr>
              <a:xfrm>
                <a:off x="3347864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" name="Rettangolo 23"/>
              <p:cNvSpPr/>
              <p:nvPr/>
            </p:nvSpPr>
            <p:spPr>
              <a:xfrm>
                <a:off x="3635896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" name="Rettangolo 24"/>
              <p:cNvSpPr/>
              <p:nvPr/>
            </p:nvSpPr>
            <p:spPr>
              <a:xfrm>
                <a:off x="3923928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Rettangolo 25"/>
              <p:cNvSpPr/>
              <p:nvPr/>
            </p:nvSpPr>
            <p:spPr>
              <a:xfrm>
                <a:off x="4427984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Rettangolo 26"/>
              <p:cNvSpPr/>
              <p:nvPr/>
            </p:nvSpPr>
            <p:spPr>
              <a:xfrm>
                <a:off x="4716016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grpSp>
        <p:nvGrpSpPr>
          <p:cNvPr id="15" name="Gruppo 62"/>
          <p:cNvGrpSpPr/>
          <p:nvPr/>
        </p:nvGrpSpPr>
        <p:grpSpPr>
          <a:xfrm>
            <a:off x="4211960" y="4149080"/>
            <a:ext cx="2771800" cy="1152128"/>
            <a:chOff x="3707904" y="3501008"/>
            <a:chExt cx="5220072" cy="2088232"/>
          </a:xfrm>
        </p:grpSpPr>
        <p:grpSp>
          <p:nvGrpSpPr>
            <p:cNvPr id="16" name="Gruppo 28"/>
            <p:cNvGrpSpPr/>
            <p:nvPr/>
          </p:nvGrpSpPr>
          <p:grpSpPr>
            <a:xfrm>
              <a:off x="3707904" y="3501008"/>
              <a:ext cx="5220072" cy="1914347"/>
              <a:chOff x="2915816" y="1844824"/>
              <a:chExt cx="5220072" cy="1914347"/>
            </a:xfrm>
          </p:grpSpPr>
          <p:pic>
            <p:nvPicPr>
              <p:cNvPr id="38" name="Picture 37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915816" y="1844824"/>
                <a:ext cx="5220072" cy="1914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39" name="Connettore 1 30"/>
              <p:cNvCxnSpPr/>
              <p:nvPr/>
            </p:nvCxnSpPr>
            <p:spPr>
              <a:xfrm>
                <a:off x="3779912" y="3068960"/>
                <a:ext cx="0" cy="504056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1 31"/>
              <p:cNvCxnSpPr/>
              <p:nvPr/>
            </p:nvCxnSpPr>
            <p:spPr>
              <a:xfrm>
                <a:off x="4644008" y="2492896"/>
                <a:ext cx="0" cy="108012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ttore 1 32"/>
              <p:cNvCxnSpPr/>
              <p:nvPr/>
            </p:nvCxnSpPr>
            <p:spPr>
              <a:xfrm>
                <a:off x="5004048" y="2492896"/>
                <a:ext cx="0" cy="108012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ttore 1 33"/>
              <p:cNvCxnSpPr/>
              <p:nvPr/>
            </p:nvCxnSpPr>
            <p:spPr>
              <a:xfrm>
                <a:off x="3995936" y="2924944"/>
                <a:ext cx="0" cy="64807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ttore 1 34"/>
              <p:cNvCxnSpPr/>
              <p:nvPr/>
            </p:nvCxnSpPr>
            <p:spPr>
              <a:xfrm>
                <a:off x="6732240" y="2924944"/>
                <a:ext cx="0" cy="64807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ttore 1 35"/>
              <p:cNvCxnSpPr/>
              <p:nvPr/>
            </p:nvCxnSpPr>
            <p:spPr>
              <a:xfrm>
                <a:off x="6948264" y="3284984"/>
                <a:ext cx="0" cy="28803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ttore 1 36"/>
              <p:cNvCxnSpPr/>
              <p:nvPr/>
            </p:nvCxnSpPr>
            <p:spPr>
              <a:xfrm>
                <a:off x="6444208" y="2708920"/>
                <a:ext cx="0" cy="864096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ttore 1 37"/>
              <p:cNvCxnSpPr/>
              <p:nvPr/>
            </p:nvCxnSpPr>
            <p:spPr>
              <a:xfrm>
                <a:off x="6156176" y="2348880"/>
                <a:ext cx="0" cy="1224136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ttore 1 38"/>
              <p:cNvCxnSpPr/>
              <p:nvPr/>
            </p:nvCxnSpPr>
            <p:spPr>
              <a:xfrm>
                <a:off x="5868144" y="2996952"/>
                <a:ext cx="0" cy="576064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ttore 1 39"/>
              <p:cNvCxnSpPr/>
              <p:nvPr/>
            </p:nvCxnSpPr>
            <p:spPr>
              <a:xfrm>
                <a:off x="5580112" y="3284984"/>
                <a:ext cx="0" cy="28803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ttore 1 40"/>
              <p:cNvCxnSpPr/>
              <p:nvPr/>
            </p:nvCxnSpPr>
            <p:spPr>
              <a:xfrm>
                <a:off x="5292080" y="3284984"/>
                <a:ext cx="0" cy="288032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uppo 41"/>
            <p:cNvGrpSpPr/>
            <p:nvPr/>
          </p:nvGrpSpPr>
          <p:grpSpPr>
            <a:xfrm>
              <a:off x="4156577" y="3789040"/>
              <a:ext cx="4608512" cy="1800200"/>
              <a:chOff x="4156577" y="3212976"/>
              <a:chExt cx="4608512" cy="2808312"/>
            </a:xfrm>
          </p:grpSpPr>
          <p:grpSp>
            <p:nvGrpSpPr>
              <p:cNvPr id="18" name="Gruppo 34"/>
              <p:cNvGrpSpPr/>
              <p:nvPr/>
            </p:nvGrpSpPr>
            <p:grpSpPr>
              <a:xfrm>
                <a:off x="4156577" y="3212976"/>
                <a:ext cx="1152128" cy="2808312"/>
                <a:chOff x="3995936" y="3573016"/>
                <a:chExt cx="1408156" cy="1656184"/>
              </a:xfrm>
            </p:grpSpPr>
            <p:sp>
              <p:nvSpPr>
                <p:cNvPr id="34" name="Rettangolo 28"/>
                <p:cNvSpPr/>
                <p:nvPr/>
              </p:nvSpPr>
              <p:spPr>
                <a:xfrm>
                  <a:off x="3995936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5" name="Rettangolo 29"/>
                <p:cNvSpPr/>
                <p:nvPr/>
              </p:nvSpPr>
              <p:spPr>
                <a:xfrm>
                  <a:off x="4347975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6" name="Rettangolo 60"/>
                <p:cNvSpPr/>
                <p:nvPr/>
              </p:nvSpPr>
              <p:spPr>
                <a:xfrm>
                  <a:off x="4700014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7" name="Rettangolo 61"/>
                <p:cNvSpPr/>
                <p:nvPr/>
              </p:nvSpPr>
              <p:spPr>
                <a:xfrm>
                  <a:off x="5052053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19" name="Gruppo 35"/>
              <p:cNvGrpSpPr/>
              <p:nvPr/>
            </p:nvGrpSpPr>
            <p:grpSpPr>
              <a:xfrm>
                <a:off x="5308705" y="3212976"/>
                <a:ext cx="1152128" cy="2808312"/>
                <a:chOff x="3995936" y="3573016"/>
                <a:chExt cx="1408156" cy="1656184"/>
              </a:xfrm>
            </p:grpSpPr>
            <p:sp>
              <p:nvSpPr>
                <p:cNvPr id="30" name="Rettangolo 54"/>
                <p:cNvSpPr/>
                <p:nvPr/>
              </p:nvSpPr>
              <p:spPr>
                <a:xfrm>
                  <a:off x="3995936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1" name="Rettangolo 55"/>
                <p:cNvSpPr/>
                <p:nvPr/>
              </p:nvSpPr>
              <p:spPr>
                <a:xfrm>
                  <a:off x="4347975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2" name="Rettangolo 56"/>
                <p:cNvSpPr/>
                <p:nvPr/>
              </p:nvSpPr>
              <p:spPr>
                <a:xfrm>
                  <a:off x="4700014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3" name="Rettangolo 57"/>
                <p:cNvSpPr/>
                <p:nvPr/>
              </p:nvSpPr>
              <p:spPr>
                <a:xfrm>
                  <a:off x="5052053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20" name="Gruppo 40"/>
              <p:cNvGrpSpPr/>
              <p:nvPr/>
            </p:nvGrpSpPr>
            <p:grpSpPr>
              <a:xfrm>
                <a:off x="6460833" y="3212976"/>
                <a:ext cx="1152128" cy="2808312"/>
                <a:chOff x="3995936" y="3573016"/>
                <a:chExt cx="1408156" cy="1656184"/>
              </a:xfrm>
            </p:grpSpPr>
            <p:sp>
              <p:nvSpPr>
                <p:cNvPr id="26" name="Rettangolo 50"/>
                <p:cNvSpPr/>
                <p:nvPr/>
              </p:nvSpPr>
              <p:spPr>
                <a:xfrm>
                  <a:off x="3995936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7" name="Rettangolo 51"/>
                <p:cNvSpPr/>
                <p:nvPr/>
              </p:nvSpPr>
              <p:spPr>
                <a:xfrm>
                  <a:off x="4347975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8" name="Rettangolo 52"/>
                <p:cNvSpPr/>
                <p:nvPr/>
              </p:nvSpPr>
              <p:spPr>
                <a:xfrm>
                  <a:off x="4700014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" name="Rettangolo 53"/>
                <p:cNvSpPr/>
                <p:nvPr/>
              </p:nvSpPr>
              <p:spPr>
                <a:xfrm>
                  <a:off x="5052053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21" name="Gruppo 45"/>
              <p:cNvGrpSpPr/>
              <p:nvPr/>
            </p:nvGrpSpPr>
            <p:grpSpPr>
              <a:xfrm>
                <a:off x="7612961" y="3212976"/>
                <a:ext cx="1152128" cy="2808312"/>
                <a:chOff x="3995936" y="3573016"/>
                <a:chExt cx="1408156" cy="1656184"/>
              </a:xfrm>
            </p:grpSpPr>
            <p:sp>
              <p:nvSpPr>
                <p:cNvPr id="22" name="Rettangolo 46"/>
                <p:cNvSpPr/>
                <p:nvPr/>
              </p:nvSpPr>
              <p:spPr>
                <a:xfrm>
                  <a:off x="3995936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3" name="Rettangolo 47"/>
                <p:cNvSpPr/>
                <p:nvPr/>
              </p:nvSpPr>
              <p:spPr>
                <a:xfrm>
                  <a:off x="4347975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4" name="Rettangolo 48"/>
                <p:cNvSpPr/>
                <p:nvPr/>
              </p:nvSpPr>
              <p:spPr>
                <a:xfrm>
                  <a:off x="4700014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5" name="Rettangolo 49"/>
                <p:cNvSpPr/>
                <p:nvPr/>
              </p:nvSpPr>
              <p:spPr>
                <a:xfrm>
                  <a:off x="5052053" y="3573016"/>
                  <a:ext cx="352039" cy="1656184"/>
                </a:xfrm>
                <a:prstGeom prst="rect">
                  <a:avLst/>
                </a:prstGeom>
                <a:solidFill>
                  <a:srgbClr val="FED5D2">
                    <a:alpha val="22000"/>
                  </a:srgbClr>
                </a:solidFill>
                <a:ln>
                  <a:solidFill>
                    <a:srgbClr val="C00000">
                      <a:alpha val="37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</p:grpSp>
      <p:sp>
        <p:nvSpPr>
          <p:cNvPr id="50" name="Freccia a sinistra 63"/>
          <p:cNvSpPr/>
          <p:nvPr/>
        </p:nvSpPr>
        <p:spPr>
          <a:xfrm>
            <a:off x="3491880" y="1268760"/>
            <a:ext cx="720080" cy="360040"/>
          </a:xfrm>
          <a:prstGeom prst="lef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Freccia a sinistra 64"/>
          <p:cNvSpPr/>
          <p:nvPr/>
        </p:nvSpPr>
        <p:spPr>
          <a:xfrm>
            <a:off x="3491880" y="4437112"/>
            <a:ext cx="720080" cy="360040"/>
          </a:xfrm>
          <a:prstGeom prst="lef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52" name="Gruppo 66"/>
          <p:cNvGrpSpPr/>
          <p:nvPr/>
        </p:nvGrpSpPr>
        <p:grpSpPr>
          <a:xfrm>
            <a:off x="2927220" y="48468"/>
            <a:ext cx="6216780" cy="6404868"/>
            <a:chOff x="2927220" y="48468"/>
            <a:chExt cx="6216780" cy="6404868"/>
          </a:xfrm>
        </p:grpSpPr>
        <p:sp>
          <p:nvSpPr>
            <p:cNvPr id="53" name="Rettangolo 65"/>
            <p:cNvSpPr/>
            <p:nvPr/>
          </p:nvSpPr>
          <p:spPr>
            <a:xfrm>
              <a:off x="2987824" y="72008"/>
              <a:ext cx="6048672" cy="63813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54" name="Gruppo 17"/>
            <p:cNvGrpSpPr/>
            <p:nvPr/>
          </p:nvGrpSpPr>
          <p:grpSpPr>
            <a:xfrm>
              <a:off x="2927220" y="48468"/>
              <a:ext cx="6216780" cy="6332860"/>
              <a:chOff x="2927219" y="39044"/>
              <a:chExt cx="6216780" cy="6332860"/>
            </a:xfrm>
            <a:solidFill>
              <a:schemeClr val="bg1"/>
            </a:solidFill>
          </p:grpSpPr>
          <p:pic>
            <p:nvPicPr>
              <p:cNvPr id="55" name="Immagine 9" descr="PLS-DA-Aprile-GSD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059832" y="3730653"/>
                <a:ext cx="2952977" cy="2641251"/>
              </a:xfrm>
              <a:prstGeom prst="rect">
                <a:avLst/>
              </a:prstGeom>
              <a:grpFill/>
            </p:spPr>
          </p:pic>
          <p:pic>
            <p:nvPicPr>
              <p:cNvPr id="56" name="Immagine 10" descr="OPLS-DA-Aprile-GSD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6060261" y="3738255"/>
                <a:ext cx="2923415" cy="2626047"/>
              </a:xfrm>
              <a:prstGeom prst="rect">
                <a:avLst/>
              </a:prstGeom>
              <a:grpFill/>
            </p:spPr>
          </p:pic>
          <p:pic>
            <p:nvPicPr>
              <p:cNvPr id="57" name="Immagine 12" descr="Aprile-NONGSD-PLSDA.pn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2927219" y="39044"/>
                <a:ext cx="3156949" cy="2708920"/>
              </a:xfrm>
              <a:prstGeom prst="rect">
                <a:avLst/>
              </a:prstGeom>
              <a:grpFill/>
            </p:spPr>
          </p:pic>
          <p:pic>
            <p:nvPicPr>
              <p:cNvPr id="58" name="Immagine 13" descr="Aprile-NONGSD-OPLSDA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6087144" y="39044"/>
                <a:ext cx="3056855" cy="2708920"/>
              </a:xfrm>
              <a:prstGeom prst="rect">
                <a:avLst/>
              </a:prstGeom>
              <a:grpFill/>
            </p:spPr>
          </p:pic>
          <p:sp>
            <p:nvSpPr>
              <p:cNvPr id="59" name="CasellaDiTesto 15"/>
              <p:cNvSpPr txBox="1"/>
              <p:nvPr/>
            </p:nvSpPr>
            <p:spPr>
              <a:xfrm>
                <a:off x="3994976" y="2996952"/>
                <a:ext cx="865365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 smtClean="0"/>
                  <a:t>PLS-DA</a:t>
                </a:r>
                <a:endParaRPr lang="it-IT" b="1" dirty="0"/>
              </a:p>
            </p:txBody>
          </p:sp>
          <p:sp>
            <p:nvSpPr>
              <p:cNvPr id="60" name="CasellaDiTesto 16"/>
              <p:cNvSpPr txBox="1"/>
              <p:nvPr/>
            </p:nvSpPr>
            <p:spPr>
              <a:xfrm>
                <a:off x="7020272" y="2996952"/>
                <a:ext cx="1020857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 smtClean="0"/>
                  <a:t>OPLS-DA</a:t>
                </a:r>
                <a:endParaRPr lang="it-IT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323136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DATA PRETREATMENT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(NORMALIZATION)</a:t>
            </a:r>
            <a:endParaRPr lang="it-IT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CENTERING</a:t>
            </a:r>
            <a:endParaRPr lang="it-IT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SCALING</a:t>
            </a:r>
            <a:endParaRPr lang="it-IT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TRANSFORMATIONS</a:t>
            </a:r>
            <a:endParaRPr lang="it-IT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55776" y="68431"/>
            <a:ext cx="6336704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“The 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variation in the data resulting from a </a:t>
            </a:r>
            <a:r>
              <a:rPr lang="en-US" sz="1600" b="1" i="1" dirty="0" err="1" smtClean="0">
                <a:solidFill>
                  <a:schemeClr val="accent2">
                    <a:lumMod val="50000"/>
                  </a:schemeClr>
                </a:solidFill>
              </a:rPr>
              <a:t>metabolomics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 experiment 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is the sum of the induced variation and 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the total </a:t>
            </a:r>
            <a:r>
              <a:rPr lang="en-US" sz="1600" b="1" i="1" dirty="0" err="1" smtClean="0">
                <a:solidFill>
                  <a:schemeClr val="accent2">
                    <a:lumMod val="50000"/>
                  </a:schemeClr>
                </a:solidFill>
              </a:rPr>
              <a:t>uninduced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 variation. The total </a:t>
            </a:r>
            <a:r>
              <a:rPr lang="en-US" sz="1600" b="1" i="1" dirty="0" err="1" smtClean="0">
                <a:solidFill>
                  <a:schemeClr val="accent2">
                    <a:lumMod val="50000"/>
                  </a:schemeClr>
                </a:solidFill>
              </a:rPr>
              <a:t>uninduced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variation is 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all the variation originating from </a:t>
            </a:r>
            <a:r>
              <a:rPr lang="en-US" sz="1600" b="1" i="1" dirty="0" err="1" smtClean="0">
                <a:solidFill>
                  <a:schemeClr val="accent2">
                    <a:lumMod val="50000"/>
                  </a:schemeClr>
                </a:solidFill>
              </a:rPr>
              <a:t>uninduced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biological variation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</a:rPr>
              <a:t>, sampling, sample work-up, and analytical variation.” </a:t>
            </a:r>
            <a:r>
              <a:rPr lang="en-US" sz="1200" b="1" i="1" dirty="0" smtClean="0">
                <a:solidFill>
                  <a:schemeClr val="accent2">
                    <a:lumMod val="50000"/>
                  </a:schemeClr>
                </a:solidFill>
              </a:rPr>
              <a:t>[Robert A van den Berg  et al. BMC Genomics 2006, </a:t>
            </a:r>
            <a:r>
              <a:rPr lang="en-US" sz="1200" b="1" i="1" dirty="0" smtClean="0">
                <a:solidFill>
                  <a:schemeClr val="accent2">
                    <a:lumMod val="50000"/>
                  </a:schemeClr>
                </a:solidFill>
              </a:rPr>
              <a:t>7:142</a:t>
            </a:r>
            <a:r>
              <a:rPr lang="en-US" sz="1200" b="1" i="1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sz="1200" b="1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6" name="Picture 4" descr="http://www.scottbot.net/HIAL/wp-content/uploads/2012/01/Last-line-of-defense-statistic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5312" y="1951062"/>
            <a:ext cx="5715000" cy="4286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323136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DATA PRETREATMENT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(NORMALIZATION)</a:t>
            </a:r>
            <a:endParaRPr lang="it-IT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CENTERING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SCALING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TRANSFORMATIONS</a:t>
            </a:r>
            <a:endParaRPr lang="it-IT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10544" y="1700808"/>
            <a:ext cx="6353944" cy="16619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Normalization</a:t>
            </a:r>
            <a:r>
              <a:rPr lang="en-US" dirty="0" smtClean="0"/>
              <a:t>. This is a row operation that is applied to </a:t>
            </a:r>
            <a:r>
              <a:rPr lang="en-US" dirty="0" smtClean="0"/>
              <a:t>the data </a:t>
            </a:r>
            <a:r>
              <a:rPr lang="en-US" dirty="0" smtClean="0"/>
              <a:t>from each sample and comprises methods to make the </a:t>
            </a:r>
            <a:r>
              <a:rPr lang="en-US" dirty="0" smtClean="0"/>
              <a:t>data from </a:t>
            </a:r>
            <a:r>
              <a:rPr lang="en-US" dirty="0" smtClean="0"/>
              <a:t>all samples directly comparable with each other. A </a:t>
            </a:r>
            <a:r>
              <a:rPr lang="en-US" dirty="0" smtClean="0"/>
              <a:t>common use </a:t>
            </a:r>
            <a:r>
              <a:rPr lang="en-US" dirty="0" smtClean="0"/>
              <a:t>is to remove or minimize the effects of variable dilution </a:t>
            </a:r>
            <a:r>
              <a:rPr lang="en-US" dirty="0" smtClean="0"/>
              <a:t>of the </a:t>
            </a:r>
            <a:r>
              <a:rPr lang="en-US" dirty="0" smtClean="0"/>
              <a:t>samples</a:t>
            </a:r>
            <a:r>
              <a:rPr lang="en-US" dirty="0" smtClean="0"/>
              <a:t>.</a:t>
            </a:r>
          </a:p>
          <a:p>
            <a:r>
              <a:rPr lang="en-US" sz="1200" dirty="0" smtClean="0"/>
              <a:t>[Andrew Craig et al. Anal. Chem. 2006, 78, </a:t>
            </a:r>
            <a:r>
              <a:rPr lang="en-US" sz="1200" dirty="0" smtClean="0"/>
              <a:t>2262-2267]</a:t>
            </a:r>
            <a:endParaRPr lang="it-IT" sz="12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610544" y="3645024"/>
            <a:ext cx="6209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Normalization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by sum 	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Normalization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by median 	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Normalization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by a reference sample 	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Normalization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by a reference feature 	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Sample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specific normalization (i.e. dry weight, volume) </a:t>
            </a:r>
            <a:endParaRPr lang="it-IT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655" y="1916832"/>
            <a:ext cx="2109089" cy="43651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186996" y="3501008"/>
            <a:ext cx="1331640" cy="864096"/>
          </a:xfrm>
          <a:prstGeom prst="round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323136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DATA PRETREATMENT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(NORMALIZATION)</a:t>
            </a:r>
            <a:endParaRPr lang="it-IT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CENTERING</a:t>
            </a:r>
            <a:endParaRPr lang="it-IT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SCALING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TRANSFORMATIONS</a:t>
            </a:r>
            <a:endParaRPr lang="it-IT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4" descr="https://encrypted-tbn3.google.com/images?q=tbn:ANd9GcTW2giRqX8uznzJ_siyCyHODVtmiZTdLNbMWscdP9pmnMWCbPhl2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089276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2555776" y="0"/>
            <a:ext cx="6353944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Centering</a:t>
            </a:r>
            <a:r>
              <a:rPr lang="en-US" dirty="0" smtClean="0"/>
              <a:t>. Centering converts all the concentrations to </a:t>
            </a:r>
            <a:r>
              <a:rPr lang="en-US" dirty="0" smtClean="0"/>
              <a:t> fluctuations around </a:t>
            </a:r>
            <a:r>
              <a:rPr lang="en-US" dirty="0" smtClean="0"/>
              <a:t>zero instead of around the mean of the </a:t>
            </a:r>
            <a:r>
              <a:rPr lang="en-US" dirty="0" smtClean="0"/>
              <a:t>metabolite concentrations</a:t>
            </a:r>
            <a:r>
              <a:rPr lang="en-US" dirty="0" smtClean="0"/>
              <a:t>. Hereby, it adjusts for differences in the</a:t>
            </a:r>
          </a:p>
          <a:p>
            <a:pPr algn="just"/>
            <a:r>
              <a:rPr lang="en-US" dirty="0" smtClean="0"/>
              <a:t>offset between high and low abundant metabolites.</a:t>
            </a:r>
            <a:endParaRPr lang="en-US" dirty="0" smtClean="0"/>
          </a:p>
          <a:p>
            <a:pPr algn="just"/>
            <a:r>
              <a:rPr lang="en-US" sz="1200" dirty="0" smtClean="0"/>
              <a:t>[Robert A van den Berg  et al. BMC Genomics 2006, </a:t>
            </a:r>
            <a:r>
              <a:rPr lang="en-US" sz="1200" dirty="0" smtClean="0"/>
              <a:t>7:142]</a:t>
            </a:r>
            <a:endParaRPr lang="it-IT" sz="1200" dirty="0"/>
          </a:p>
        </p:txBody>
      </p:sp>
      <p:sp>
        <p:nvSpPr>
          <p:cNvPr id="31746" name="AutoShape 2" descr="http://www.metaboanalyst.ca/MetaboAnalyst/resources/users/guest3996919949310112248tmp/norm_0_dpi7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085184"/>
            <a:ext cx="8477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699792" y="2204864"/>
            <a:ext cx="6192688" cy="22240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0" name="Rectangle 9"/>
          <p:cNvSpPr/>
          <p:nvPr/>
        </p:nvSpPr>
        <p:spPr>
          <a:xfrm>
            <a:off x="2483768" y="2564904"/>
            <a:ext cx="6660232" cy="14401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2627784" y="1844824"/>
            <a:ext cx="1785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RAW-WISE METHODs</a:t>
            </a:r>
            <a:endParaRPr lang="it-IT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748" name="Picture 4" descr="http://www.metaboanalyst.ca/MetaboAnalyst/resources/users/guest3996919949310112248tmp/norm_0_dpi7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188640"/>
            <a:ext cx="5808001" cy="6453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323136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DATA PRETREATMENT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(NORMALIZATION)</a:t>
            </a:r>
            <a:endParaRPr lang="it-IT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CENTERING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SCALING</a:t>
            </a:r>
            <a:endParaRPr lang="it-IT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TRANSFORMATIONS</a:t>
            </a:r>
            <a:endParaRPr lang="it-IT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4818" name="Picture 2" descr="https://encrypted-tbn2.google.com/images?q=tbn:ANd9GcRtdmIdKo3BP4VkpODN7C7B4G5G1_lGyHldxPhUQ3BrswQgYCL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846994" cy="3312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3275856" y="110823"/>
            <a:ext cx="5688632" cy="11079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Scaling</a:t>
            </a:r>
            <a:r>
              <a:rPr lang="en-US" dirty="0" smtClean="0"/>
              <a:t>. Scaling methods are data pretreatment </a:t>
            </a:r>
            <a:r>
              <a:rPr lang="en-US" dirty="0" smtClean="0"/>
              <a:t> approaches that divide </a:t>
            </a:r>
            <a:r>
              <a:rPr lang="en-US" dirty="0" smtClean="0"/>
              <a:t>each variable by a factor, the scaling factor, </a:t>
            </a:r>
            <a:r>
              <a:rPr lang="en-US" dirty="0" smtClean="0"/>
              <a:t>which is </a:t>
            </a:r>
            <a:r>
              <a:rPr lang="en-US" dirty="0" smtClean="0"/>
              <a:t>different for each variable</a:t>
            </a:r>
            <a:endParaRPr lang="en-US" dirty="0" smtClean="0"/>
          </a:p>
          <a:p>
            <a:pPr algn="just"/>
            <a:r>
              <a:rPr lang="en-US" sz="1200" dirty="0" smtClean="0"/>
              <a:t>[Andrew Craig et al. Anal. Chem. 2006, 78, </a:t>
            </a:r>
            <a:r>
              <a:rPr lang="en-US" sz="1200" dirty="0" smtClean="0"/>
              <a:t>2262-2267]</a:t>
            </a:r>
            <a:endParaRPr lang="it-IT" sz="1200" dirty="0"/>
          </a:p>
        </p:txBody>
      </p:sp>
      <p:sp>
        <p:nvSpPr>
          <p:cNvPr id="5" name="Rectangle 4"/>
          <p:cNvSpPr/>
          <p:nvPr/>
        </p:nvSpPr>
        <p:spPr>
          <a:xfrm>
            <a:off x="3635896" y="1988840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Two scaling subclasses: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data dispersion </a:t>
            </a:r>
            <a:r>
              <a:rPr lang="en-US" dirty="0" smtClean="0"/>
              <a:t>as a scaling factor</a:t>
            </a:r>
            <a:r>
              <a:rPr lang="en-US" dirty="0" smtClean="0"/>
              <a:t> </a:t>
            </a:r>
            <a:r>
              <a:rPr lang="en-US" sz="1400" dirty="0" smtClean="0"/>
              <a:t>(such </a:t>
            </a:r>
            <a:r>
              <a:rPr lang="en-US" sz="1400" dirty="0" smtClean="0"/>
              <a:t>as, the </a:t>
            </a:r>
            <a:r>
              <a:rPr lang="en-US" sz="1400" dirty="0" smtClean="0"/>
              <a:t>standard deviation)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size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measure </a:t>
            </a:r>
            <a:r>
              <a:rPr lang="en-US" dirty="0" smtClean="0"/>
              <a:t>as a scaling factor </a:t>
            </a:r>
            <a:r>
              <a:rPr lang="en-US" sz="1400" dirty="0" smtClean="0"/>
              <a:t>(</a:t>
            </a:r>
            <a:r>
              <a:rPr lang="en-US" sz="1400" dirty="0" smtClean="0"/>
              <a:t>for instance, the mean</a:t>
            </a:r>
            <a:r>
              <a:rPr lang="en-US" sz="1400" dirty="0" smtClean="0"/>
              <a:t>)</a:t>
            </a:r>
            <a:endParaRPr lang="it-I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347864" y="4077072"/>
            <a:ext cx="5292080" cy="19005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Rectangle 6"/>
          <p:cNvSpPr/>
          <p:nvPr/>
        </p:nvSpPr>
        <p:spPr>
          <a:xfrm rot="16200000">
            <a:off x="3743909" y="4833155"/>
            <a:ext cx="2160240" cy="36004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extBox 7"/>
          <p:cNvSpPr txBox="1"/>
          <p:nvPr/>
        </p:nvSpPr>
        <p:spPr>
          <a:xfrm>
            <a:off x="3779912" y="3655722"/>
            <a:ext cx="2097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COLUMN-WISE METHODs</a:t>
            </a:r>
            <a:endParaRPr lang="it-IT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323136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DATA PRETREATMENT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(NORMALIZATION)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CENTERING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SCALING</a:t>
            </a:r>
            <a:endParaRPr lang="it-IT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TRANSFORMATIONS</a:t>
            </a:r>
            <a:endParaRPr lang="it-IT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665" y="1553264"/>
            <a:ext cx="8532815" cy="51881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2915816" y="108243"/>
            <a:ext cx="55801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 scaling subclasses: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data dispersion </a:t>
            </a:r>
            <a:r>
              <a:rPr lang="en-US" dirty="0" smtClean="0"/>
              <a:t>as a scaling factor</a:t>
            </a:r>
            <a:r>
              <a:rPr lang="en-US" dirty="0" smtClean="0"/>
              <a:t> </a:t>
            </a:r>
            <a:r>
              <a:rPr lang="en-US" sz="1400" dirty="0" smtClean="0"/>
              <a:t>(such </a:t>
            </a:r>
            <a:r>
              <a:rPr lang="en-US" sz="1400" dirty="0" smtClean="0"/>
              <a:t>as, the </a:t>
            </a:r>
            <a:r>
              <a:rPr lang="en-US" sz="1400" dirty="0" smtClean="0"/>
              <a:t>standard deviation)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size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measure </a:t>
            </a:r>
            <a:r>
              <a:rPr lang="en-US" dirty="0" smtClean="0"/>
              <a:t>as a scaling factor </a:t>
            </a:r>
            <a:r>
              <a:rPr lang="en-US" sz="1400" dirty="0" smtClean="0"/>
              <a:t>(</a:t>
            </a:r>
            <a:r>
              <a:rPr lang="en-US" sz="1400" dirty="0" smtClean="0"/>
              <a:t>for instance, the mean</a:t>
            </a:r>
            <a:r>
              <a:rPr lang="en-US" sz="1400" dirty="0" smtClean="0"/>
              <a:t>)</a:t>
            </a:r>
            <a:endParaRPr lang="it-IT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51520" y="3401290"/>
            <a:ext cx="100811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79225" y="4797152"/>
            <a:ext cx="100811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1510" y="5661248"/>
            <a:ext cx="100811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65360" y="4149080"/>
            <a:ext cx="100811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7645" y="6381328"/>
            <a:ext cx="1008112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" y="4408512"/>
            <a:ext cx="8553450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2323136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DATA PRETREATMENT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(NORMALIZATION)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CENTERING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SCALING</a:t>
            </a:r>
            <a:endParaRPr lang="it-IT" sz="1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TRANSFORMATIONS</a:t>
            </a:r>
            <a:endParaRPr lang="it-IT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9792" y="110822"/>
            <a:ext cx="6264696" cy="22159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b="1" dirty="0" err="1" smtClean="0"/>
              <a:t>Heteroscedasticity</a:t>
            </a:r>
            <a:r>
              <a:rPr lang="en-US" b="1" dirty="0" smtClean="0"/>
              <a:t>. </a:t>
            </a:r>
            <a:r>
              <a:rPr lang="en-US" dirty="0" smtClean="0"/>
              <a:t>In data analysis </a:t>
            </a:r>
            <a:r>
              <a:rPr lang="en-US" dirty="0" smtClean="0"/>
              <a:t>it is often assumed that the total </a:t>
            </a:r>
            <a:r>
              <a:rPr lang="en-US" dirty="0" err="1" smtClean="0"/>
              <a:t>uninduced</a:t>
            </a:r>
            <a:r>
              <a:rPr lang="en-US" dirty="0" smtClean="0"/>
              <a:t> variation resulting from biology, sampling, and analytical measurements is </a:t>
            </a:r>
            <a:r>
              <a:rPr lang="en-US" dirty="0" smtClean="0"/>
              <a:t>symmetric around </a:t>
            </a:r>
            <a:r>
              <a:rPr lang="en-US" dirty="0" smtClean="0"/>
              <a:t>zero with equal standard deviations. </a:t>
            </a:r>
            <a:r>
              <a:rPr lang="en-US" dirty="0" smtClean="0"/>
              <a:t>However, this </a:t>
            </a:r>
            <a:r>
              <a:rPr lang="en-US" dirty="0" smtClean="0"/>
              <a:t>assumption is generally not true. For instance, </a:t>
            </a:r>
            <a:r>
              <a:rPr lang="en-US" dirty="0" smtClean="0"/>
              <a:t>the standard </a:t>
            </a:r>
            <a:r>
              <a:rPr lang="en-US" dirty="0" smtClean="0"/>
              <a:t>deviation due to </a:t>
            </a:r>
            <a:r>
              <a:rPr lang="en-US" dirty="0" err="1" smtClean="0"/>
              <a:t>uninduced</a:t>
            </a:r>
            <a:r>
              <a:rPr lang="en-US" dirty="0" smtClean="0"/>
              <a:t> biological </a:t>
            </a:r>
            <a:r>
              <a:rPr lang="en-US" dirty="0" smtClean="0"/>
              <a:t>variation depends </a:t>
            </a:r>
            <a:r>
              <a:rPr lang="en-US" dirty="0" smtClean="0"/>
              <a:t>on the average value of the measurement. This </a:t>
            </a:r>
            <a:r>
              <a:rPr lang="en-US" dirty="0" smtClean="0"/>
              <a:t>is called </a:t>
            </a:r>
            <a:r>
              <a:rPr lang="en-US" dirty="0" err="1" smtClean="0"/>
              <a:t>heteroscedasticity</a:t>
            </a:r>
            <a:endParaRPr lang="en-US" dirty="0" smtClean="0"/>
          </a:p>
          <a:p>
            <a:pPr algn="just"/>
            <a:r>
              <a:rPr lang="en-US" sz="1200" dirty="0" smtClean="0"/>
              <a:t>[Andrew </a:t>
            </a:r>
            <a:r>
              <a:rPr lang="en-US" sz="1200" dirty="0" smtClean="0"/>
              <a:t>Craig et al. Anal. Chem. 2006, 78, </a:t>
            </a:r>
            <a:r>
              <a:rPr lang="en-US" sz="1200" dirty="0" smtClean="0"/>
              <a:t>2262-2267]</a:t>
            </a:r>
            <a:endParaRPr lang="it-IT" sz="1200" dirty="0"/>
          </a:p>
        </p:txBody>
      </p:sp>
      <p:sp>
        <p:nvSpPr>
          <p:cNvPr id="6" name="Rectangle 5"/>
          <p:cNvSpPr/>
          <p:nvPr/>
        </p:nvSpPr>
        <p:spPr>
          <a:xfrm>
            <a:off x="899592" y="2690336"/>
            <a:ext cx="741682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Application. </a:t>
            </a:r>
            <a:r>
              <a:rPr lang="en-US" dirty="0" smtClean="0"/>
              <a:t>Samples that typically </a:t>
            </a:r>
            <a:r>
              <a:rPr lang="en-US" dirty="0" smtClean="0"/>
              <a:t>show high variability in concentration, and the derived metabolic profiles have a </a:t>
            </a:r>
            <a:r>
              <a:rPr lang="en-US" dirty="0" err="1" smtClean="0"/>
              <a:t>heteroscedastic</a:t>
            </a:r>
            <a:r>
              <a:rPr lang="en-US" dirty="0" smtClean="0"/>
              <a:t> noise structure </a:t>
            </a:r>
            <a:r>
              <a:rPr lang="en-US" dirty="0" smtClean="0"/>
              <a:t> characterized </a:t>
            </a:r>
            <a:r>
              <a:rPr lang="en-US" dirty="0" smtClean="0"/>
              <a:t>by increasing variance as a function of increased signal intensity</a:t>
            </a:r>
            <a:r>
              <a:rPr lang="en-US" dirty="0" smtClean="0"/>
              <a:t>. </a:t>
            </a:r>
            <a:r>
              <a:rPr lang="en-US" sz="1400" dirty="0" smtClean="0"/>
              <a:t>(test to verify </a:t>
            </a:r>
            <a:r>
              <a:rPr lang="en-US" sz="1400" dirty="0" err="1" smtClean="0"/>
              <a:t>heteroscedastic’s</a:t>
            </a:r>
            <a:r>
              <a:rPr lang="en-US" sz="1400" dirty="0" smtClean="0"/>
              <a:t> hypothesis should </a:t>
            </a:r>
            <a:r>
              <a:rPr lang="en-US" sz="1400" dirty="0" smtClean="0"/>
              <a:t>be performed, see </a:t>
            </a:r>
            <a:r>
              <a:rPr lang="en-US" sz="1400" dirty="0" err="1" smtClean="0"/>
              <a:t>Goldfeld-Quandt</a:t>
            </a:r>
            <a:r>
              <a:rPr lang="en-US" sz="1400" dirty="0" smtClean="0"/>
              <a:t> test)</a:t>
            </a:r>
            <a:endParaRPr lang="it-IT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03648" y="4280394"/>
            <a:ext cx="6192688" cy="22240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60648"/>
            <a:ext cx="3960440" cy="2762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Down Arrow 4"/>
          <p:cNvSpPr/>
          <p:nvPr/>
        </p:nvSpPr>
        <p:spPr>
          <a:xfrm>
            <a:off x="4283968" y="3284984"/>
            <a:ext cx="504056" cy="72008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04664"/>
            <a:ext cx="4968552" cy="603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3131840" y="1196752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99592" y="1018828"/>
            <a:ext cx="226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Data after CENTERING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131840" y="1797432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99561" y="1619508"/>
            <a:ext cx="1585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AUTO SCALING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131840" y="582588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94212" y="404664"/>
            <a:ext cx="1637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ORIGINAL DATA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31840" y="2301488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03648" y="2123564"/>
            <a:ext cx="1780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PARETO SCALING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31840" y="2852936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62956" y="2640320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RANGE SCALING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144540" y="3488308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11487" y="3275692"/>
            <a:ext cx="1520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VAST SCALING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140025" y="4136380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30119" y="3923764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LEVEL SCALING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157570" y="4712444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55576" y="4499828"/>
            <a:ext cx="241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LOG TRANSFORMATION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157570" y="5297800"/>
            <a:ext cx="11521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7544" y="5085184"/>
            <a:ext cx="273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POWER TRANSFORMATION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2736304" cy="2413829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052736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ight Arrow 14"/>
          <p:cNvSpPr/>
          <p:nvPr/>
        </p:nvSpPr>
        <p:spPr>
          <a:xfrm>
            <a:off x="3851920" y="1700808"/>
            <a:ext cx="2088232" cy="504056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4" name="Group 13"/>
          <p:cNvGrpSpPr/>
          <p:nvPr/>
        </p:nvGrpSpPr>
        <p:grpSpPr>
          <a:xfrm>
            <a:off x="3347864" y="1052736"/>
            <a:ext cx="3333750" cy="5534373"/>
            <a:chOff x="3275856" y="1052736"/>
            <a:chExt cx="3333750" cy="5534373"/>
          </a:xfrm>
        </p:grpSpPr>
        <p:pic>
          <p:nvPicPr>
            <p:cNvPr id="1034" name="Picture 10" descr="http://www.sarkisian.net/sc705/book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5856" y="3501008"/>
              <a:ext cx="3333750" cy="3086101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3779912" y="1052736"/>
              <a:ext cx="1994841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it-IT" b="1" dirty="0" smtClean="0">
                  <a:solidFill>
                    <a:schemeClr val="accent2">
                      <a:lumMod val="75000"/>
                    </a:schemeClr>
                  </a:solidFill>
                </a:rPr>
                <a:t>PEAK ALIGNMENT</a:t>
              </a:r>
            </a:p>
            <a:p>
              <a:pPr>
                <a:buFont typeface="Arial" pitchFamily="34" charset="0"/>
                <a:buChar char="•"/>
              </a:pPr>
              <a:r>
                <a:rPr lang="it-IT" b="1" dirty="0" smtClean="0">
                  <a:solidFill>
                    <a:schemeClr val="accent2">
                      <a:lumMod val="75000"/>
                    </a:schemeClr>
                  </a:solidFill>
                </a:rPr>
                <a:t>BINNING</a:t>
              </a:r>
              <a:endParaRPr lang="it-IT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2788" y="1713508"/>
              <a:ext cx="2323136" cy="138499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chemeClr val="accent2">
                      <a:lumMod val="75000"/>
                    </a:schemeClr>
                  </a:solidFill>
                </a:rPr>
                <a:t>DATA PRETREATMENT</a:t>
              </a:r>
              <a:r>
                <a:rPr lang="it-IT" b="1" dirty="0" smtClean="0">
                  <a:solidFill>
                    <a:schemeClr val="accent2">
                      <a:lumMod val="75000"/>
                    </a:schemeClr>
                  </a:solidFill>
                </a:rPr>
                <a:t>: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it-IT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(NORMALIZATION)</a:t>
              </a:r>
              <a:endParaRPr lang="it-IT" sz="1600" b="1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it-IT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CENTERING</a:t>
              </a:r>
              <a:endParaRPr lang="it-IT" sz="1600" b="1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it-IT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SCALING</a:t>
              </a:r>
              <a:endParaRPr lang="it-IT" sz="1600" b="1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it-IT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TRANSFORMATIONS</a:t>
              </a:r>
              <a:endParaRPr lang="it-IT" sz="16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548680"/>
            <a:ext cx="8064896" cy="51845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83671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sz="2000" b="1" dirty="0" smtClean="0">
                <a:solidFill>
                  <a:schemeClr val="accent2">
                    <a:lumMod val="75000"/>
                  </a:schemeClr>
                </a:solidFill>
              </a:rPr>
              <a:t>ACKNOWLEDGMENTS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1484784"/>
            <a:ext cx="220829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Alessandra Boletta</a:t>
            </a:r>
          </a:p>
          <a:p>
            <a:r>
              <a:rPr lang="it-IT" dirty="0" smtClean="0"/>
              <a:t>Roberto Sitia</a:t>
            </a:r>
          </a:p>
          <a:p>
            <a:r>
              <a:rPr lang="it-IT" dirty="0" smtClean="0"/>
              <a:t>Simone </a:t>
            </a:r>
            <a:r>
              <a:rPr lang="it-IT" dirty="0" smtClean="0"/>
              <a:t>Cenci</a:t>
            </a:r>
          </a:p>
          <a:p>
            <a:r>
              <a:rPr lang="it-IT" dirty="0" smtClean="0"/>
              <a:t>Francesco </a:t>
            </a:r>
            <a:r>
              <a:rPr lang="it-IT" dirty="0" smtClean="0"/>
              <a:t>Camnasio</a:t>
            </a:r>
          </a:p>
          <a:p>
            <a:r>
              <a:rPr lang="it-IT" dirty="0" smtClean="0"/>
              <a:t>Gianvito Martino</a:t>
            </a:r>
            <a:endParaRPr lang="it-IT" dirty="0" smtClean="0"/>
          </a:p>
          <a:p>
            <a:r>
              <a:rPr lang="it-IT" b="1" dirty="0" smtClean="0"/>
              <a:t>Jose Garcia Manteiga</a:t>
            </a:r>
          </a:p>
          <a:p>
            <a:r>
              <a:rPr lang="it-IT" b="1" dirty="0" smtClean="0"/>
              <a:t>Francesca Fontana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1484784"/>
            <a:ext cx="242662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Giovanna Musco</a:t>
            </a:r>
          </a:p>
          <a:p>
            <a:r>
              <a:rPr lang="it-IT" dirty="0" smtClean="0"/>
              <a:t>Andrea Spitaleri</a:t>
            </a:r>
          </a:p>
          <a:p>
            <a:r>
              <a:rPr lang="it-IT" dirty="0" smtClean="0"/>
              <a:t>Michela Ghitti</a:t>
            </a:r>
          </a:p>
          <a:p>
            <a:r>
              <a:rPr lang="it-IT" dirty="0" smtClean="0"/>
              <a:t>Dimitrios Spiliotopoulos</a:t>
            </a:r>
          </a:p>
          <a:p>
            <a:r>
              <a:rPr lang="it-IT" b="1" dirty="0" smtClean="0"/>
              <a:t>Edoardo </a:t>
            </a:r>
            <a:r>
              <a:rPr lang="it-IT" b="1" dirty="0" smtClean="0"/>
              <a:t>Gaude</a:t>
            </a:r>
          </a:p>
          <a:p>
            <a:r>
              <a:rPr lang="it-IT" b="1" dirty="0" smtClean="0"/>
              <a:t>Valeria Mannella</a:t>
            </a:r>
            <a:endParaRPr lang="it-IT" b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6" name="Picture 8" descr="Mnova Logo. Beauty and power don't often come together"/>
          <p:cNvPicPr>
            <a:picLocks noChangeAspect="1" noChangeArrowheads="1"/>
          </p:cNvPicPr>
          <p:nvPr/>
        </p:nvPicPr>
        <p:blipFill>
          <a:blip r:embed="rId2" cstate="print"/>
          <a:srcRect r="76005"/>
          <a:stretch>
            <a:fillRect/>
          </a:stretch>
        </p:blipFill>
        <p:spPr bwMode="auto">
          <a:xfrm>
            <a:off x="3563888" y="4036942"/>
            <a:ext cx="682514" cy="784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987824" y="4931876"/>
            <a:ext cx="1694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Mestrelab Team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4852528" y="4931876"/>
            <a:ext cx="1667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Stanislav Sykora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7236296" y="49128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$</a:t>
            </a:r>
            <a:endParaRPr lang="it-IT" dirty="0"/>
          </a:p>
        </p:txBody>
      </p:sp>
      <p:pic>
        <p:nvPicPr>
          <p:cNvPr id="11" name="Picture 4" descr="Striving for excellence 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173571"/>
            <a:ext cx="1295400" cy="647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7890" name="Picture 2" descr="https://encrypted-tbn3.google.com/images?q=tbn:ANd9GcTBAXneTcQ_sVOrbAAvlPJ2UWLHRrl3S2yEwNrbXLhFsMvl0n1kf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6324" y="4033872"/>
            <a:ext cx="1368152" cy="849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6876256" y="3501008"/>
            <a:ext cx="2088232" cy="259228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032" y="363076"/>
            <a:ext cx="2664296" cy="55141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5" name="Straight Connector 4"/>
          <p:cNvCxnSpPr/>
          <p:nvPr/>
        </p:nvCxnSpPr>
        <p:spPr>
          <a:xfrm>
            <a:off x="-828600" y="6165304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6168127"/>
            <a:ext cx="62956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Robert A van den Berg </a:t>
            </a:r>
            <a:r>
              <a:rPr lang="it-IT" sz="1400" dirty="0" smtClean="0"/>
              <a:t> et al. </a:t>
            </a:r>
            <a:r>
              <a:rPr lang="it-IT" sz="1400" i="1" dirty="0" smtClean="0"/>
              <a:t>BMC </a:t>
            </a:r>
            <a:r>
              <a:rPr lang="it-IT" sz="1400" i="1" dirty="0"/>
              <a:t>Genomics 2006, </a:t>
            </a:r>
            <a:r>
              <a:rPr lang="it-IT" sz="1400" i="1" dirty="0" smtClean="0"/>
              <a:t>7:142</a:t>
            </a:r>
          </a:p>
          <a:p>
            <a:r>
              <a:rPr lang="it-IT" sz="1400" dirty="0"/>
              <a:t>Margriet M.W.B. </a:t>
            </a:r>
            <a:r>
              <a:rPr lang="it-IT" sz="1400" dirty="0" smtClean="0"/>
              <a:t>Hendriks et al. </a:t>
            </a:r>
            <a:r>
              <a:rPr lang="en-US" sz="1400" i="1" dirty="0"/>
              <a:t>Trends in Analytical Chemistry</a:t>
            </a:r>
            <a:r>
              <a:rPr lang="en-US" sz="1400" dirty="0"/>
              <a:t>, Vol. 30, No. 10, </a:t>
            </a:r>
            <a:r>
              <a:rPr lang="en-US" sz="1400" dirty="0" smtClean="0"/>
              <a:t>2011</a:t>
            </a:r>
          </a:p>
          <a:p>
            <a:r>
              <a:rPr lang="it-IT" sz="1400" dirty="0" smtClean="0"/>
              <a:t>Andrew Craig </a:t>
            </a:r>
            <a:r>
              <a:rPr lang="it-IT" sz="1400" dirty="0" smtClean="0"/>
              <a:t>et al. </a:t>
            </a:r>
            <a:r>
              <a:rPr lang="it-IT" sz="1400" dirty="0" smtClean="0"/>
              <a:t>Anal. Chem. 2006, 78, 2262-2267</a:t>
            </a:r>
            <a:endParaRPr lang="it-IT" sz="1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15008" y="1916832"/>
            <a:ext cx="6552728" cy="3124220"/>
            <a:chOff x="179512" y="1916832"/>
            <a:chExt cx="6552728" cy="3124220"/>
          </a:xfrm>
        </p:grpSpPr>
        <p:sp>
          <p:nvSpPr>
            <p:cNvPr id="7" name="Rounded Rectangle 6"/>
            <p:cNvSpPr/>
            <p:nvPr/>
          </p:nvSpPr>
          <p:spPr>
            <a:xfrm>
              <a:off x="179512" y="2492896"/>
              <a:ext cx="2232248" cy="201622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37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Down Arrow 7"/>
            <p:cNvSpPr/>
            <p:nvPr/>
          </p:nvSpPr>
          <p:spPr>
            <a:xfrm rot="14454329">
              <a:off x="3455780" y="2323113"/>
              <a:ext cx="576064" cy="1080120"/>
            </a:xfrm>
            <a:prstGeom prst="downArrow">
              <a:avLst>
                <a:gd name="adj1" fmla="val 29108"/>
                <a:gd name="adj2" fmla="val 5874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Down Arrow 8"/>
            <p:cNvSpPr/>
            <p:nvPr/>
          </p:nvSpPr>
          <p:spPr>
            <a:xfrm rot="17125854">
              <a:off x="3513046" y="3238277"/>
              <a:ext cx="576064" cy="1080120"/>
            </a:xfrm>
            <a:prstGeom prst="downArrow">
              <a:avLst>
                <a:gd name="adj1" fmla="val 29108"/>
                <a:gd name="adj2" fmla="val 5874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55976" y="1916832"/>
              <a:ext cx="1994841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it-IT" b="1" dirty="0" smtClean="0">
                  <a:solidFill>
                    <a:schemeClr val="accent2">
                      <a:lumMod val="75000"/>
                    </a:schemeClr>
                  </a:solidFill>
                </a:rPr>
                <a:t>PEAK ALIGNMENT</a:t>
              </a:r>
            </a:p>
            <a:p>
              <a:pPr>
                <a:buFont typeface="Arial" pitchFamily="34" charset="0"/>
                <a:buChar char="•"/>
              </a:pPr>
              <a:r>
                <a:rPr lang="it-IT" b="1" dirty="0" smtClean="0">
                  <a:solidFill>
                    <a:schemeClr val="accent2">
                      <a:lumMod val="75000"/>
                    </a:schemeClr>
                  </a:solidFill>
                </a:rPr>
                <a:t>BINNING</a:t>
              </a:r>
              <a:endParaRPr lang="it-IT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09104" y="3933056"/>
              <a:ext cx="2323136" cy="110799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chemeClr val="accent2">
                      <a:lumMod val="75000"/>
                    </a:schemeClr>
                  </a:solidFill>
                </a:rPr>
                <a:t>DATA PRETREATMENT: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SCALING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CENTERING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TRANSFORMATIONS</a:t>
              </a:r>
              <a:endParaRPr lang="it-IT" sz="16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6876256" y="188640"/>
            <a:ext cx="2088232" cy="3096344"/>
          </a:xfrm>
          <a:prstGeom prst="round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110" y="332656"/>
            <a:ext cx="1676313" cy="10801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4" name="Group 13"/>
          <p:cNvGrpSpPr/>
          <p:nvPr/>
        </p:nvGrpSpPr>
        <p:grpSpPr>
          <a:xfrm>
            <a:off x="7164118" y="1844824"/>
            <a:ext cx="1656354" cy="1296144"/>
            <a:chOff x="251520" y="1268760"/>
            <a:chExt cx="2520450" cy="1656184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33911" b="50868"/>
            <a:stretch>
              <a:fillRect/>
            </a:stretch>
          </p:blipFill>
          <p:spPr bwMode="auto">
            <a:xfrm>
              <a:off x="251520" y="1484784"/>
              <a:ext cx="2520450" cy="129614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grpSp>
          <p:nvGrpSpPr>
            <p:cNvPr id="16" name="Gruppo 19"/>
            <p:cNvGrpSpPr/>
            <p:nvPr/>
          </p:nvGrpSpPr>
          <p:grpSpPr>
            <a:xfrm>
              <a:off x="395536" y="1268760"/>
              <a:ext cx="1944216" cy="1656184"/>
              <a:chOff x="3059832" y="1052736"/>
              <a:chExt cx="1944216" cy="1656184"/>
            </a:xfrm>
          </p:grpSpPr>
          <p:sp>
            <p:nvSpPr>
              <p:cNvPr id="17" name="Rettangolo 13"/>
              <p:cNvSpPr/>
              <p:nvPr/>
            </p:nvSpPr>
            <p:spPr>
              <a:xfrm>
                <a:off x="3059832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Rettangolo 14"/>
              <p:cNvSpPr/>
              <p:nvPr/>
            </p:nvSpPr>
            <p:spPr>
              <a:xfrm>
                <a:off x="3347864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Rettangolo 15"/>
              <p:cNvSpPr/>
              <p:nvPr/>
            </p:nvSpPr>
            <p:spPr>
              <a:xfrm>
                <a:off x="3635896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Rettangolo 16"/>
              <p:cNvSpPr/>
              <p:nvPr/>
            </p:nvSpPr>
            <p:spPr>
              <a:xfrm>
                <a:off x="3923928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Rettangolo 17"/>
              <p:cNvSpPr/>
              <p:nvPr/>
            </p:nvSpPr>
            <p:spPr>
              <a:xfrm>
                <a:off x="4427984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Rettangolo 18"/>
              <p:cNvSpPr/>
              <p:nvPr/>
            </p:nvSpPr>
            <p:spPr>
              <a:xfrm>
                <a:off x="4716016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1030" name="Picture 6" descr="http://static.ddmcdn.com/gif/population-six-billion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134" y="4869160"/>
            <a:ext cx="1296144" cy="10660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2" name="Picture 8" descr="http://topnews.in/healthcare/sites/default/files/Sunflower-Oi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158" y="3789040"/>
            <a:ext cx="924102" cy="792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1760" y="68431"/>
            <a:ext cx="6408712" cy="1261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Fast Fourier Transform Cross-Correlation Methods</a:t>
            </a:r>
          </a:p>
          <a:p>
            <a:pPr algn="ctr"/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address the variable correspondence problem across large sample cohorts common in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metabolomic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metabonomic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studies</a:t>
            </a:r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199484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PEAK ALIGNMENT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BINNING</a:t>
            </a:r>
            <a:endParaRPr lang="it-IT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98139"/>
            <a:ext cx="88924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2005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Application of Fast Fourier Transform Cross-Correlation for the Alignment of Large Chromatographic and Spectral Datasets</a:t>
            </a:r>
          </a:p>
          <a:p>
            <a:r>
              <a:rPr lang="en-US" sz="1600" dirty="0" smtClean="0"/>
              <a:t>Jason W. H. Wong, </a:t>
            </a:r>
            <a:r>
              <a:rPr lang="en-US" sz="1600" dirty="0" err="1" smtClean="0"/>
              <a:t>Caterina</a:t>
            </a:r>
            <a:r>
              <a:rPr lang="en-US" sz="1600" dirty="0" smtClean="0"/>
              <a:t> Durante, and Hugh M. Cartwright</a:t>
            </a:r>
          </a:p>
          <a:p>
            <a:r>
              <a:rPr lang="it-IT" sz="1600" dirty="0" smtClean="0"/>
              <a:t>Anal. Chem., 2005, 77 (17), pp 5655–5661 DOI: 10.1021/ac050619p</a:t>
            </a:r>
            <a:endParaRPr lang="it-IT" sz="1600" dirty="0"/>
          </a:p>
        </p:txBody>
      </p:sp>
      <p:sp>
        <p:nvSpPr>
          <p:cNvPr id="5" name="Rectangle 4"/>
          <p:cNvSpPr/>
          <p:nvPr/>
        </p:nvSpPr>
        <p:spPr>
          <a:xfrm>
            <a:off x="0" y="2982627"/>
            <a:ext cx="889248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2010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icoshift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: A versatile tool for the rapid alignment of 1D NMR spectra</a:t>
            </a:r>
          </a:p>
          <a:p>
            <a:r>
              <a:rPr lang="en-US" sz="1600" dirty="0" err="1" smtClean="0"/>
              <a:t>Savorani</a:t>
            </a:r>
            <a:r>
              <a:rPr lang="en-US" sz="1600" dirty="0" smtClean="0"/>
              <a:t> F, </a:t>
            </a:r>
            <a:r>
              <a:rPr lang="en-US" sz="1600" dirty="0" err="1" smtClean="0"/>
              <a:t>Tomasi</a:t>
            </a:r>
            <a:r>
              <a:rPr lang="en-US" sz="1600" dirty="0" smtClean="0"/>
              <a:t> G, </a:t>
            </a:r>
            <a:r>
              <a:rPr lang="en-US" sz="1600" dirty="0" err="1" smtClean="0"/>
              <a:t>Engelsen</a:t>
            </a:r>
            <a:r>
              <a:rPr lang="en-US" sz="1600" dirty="0" smtClean="0"/>
              <a:t> SB</a:t>
            </a:r>
          </a:p>
          <a:p>
            <a:r>
              <a:rPr lang="en-US" sz="1600" dirty="0" smtClean="0"/>
              <a:t>Journal of Magnetic Resonance 2010, 202(2):190-202 [PMID: 20004603]</a:t>
            </a:r>
            <a:endParaRPr lang="it-IT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4190116"/>
            <a:ext cx="88924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2011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An integrated workflow for robust alignment and simplified quantitative analysis of NMR spectrometry data</a:t>
            </a:r>
          </a:p>
          <a:p>
            <a:r>
              <a:rPr lang="en-US" sz="1600" dirty="0" err="1" smtClean="0"/>
              <a:t>Trung</a:t>
            </a:r>
            <a:r>
              <a:rPr lang="en-US" sz="1600" dirty="0" smtClean="0"/>
              <a:t> N Vu et al.</a:t>
            </a:r>
          </a:p>
          <a:p>
            <a:r>
              <a:rPr lang="en-US" sz="1600" dirty="0" smtClean="0"/>
              <a:t> BMC Bioinformatics 2011, 12:405 http://www.biomedcentral.com/1471-2105/12/405</a:t>
            </a:r>
            <a:endParaRPr lang="it-IT" sz="1600" dirty="0"/>
          </a:p>
        </p:txBody>
      </p:sp>
      <p:sp>
        <p:nvSpPr>
          <p:cNvPr id="7" name="Rectangle 6"/>
          <p:cNvSpPr/>
          <p:nvPr/>
        </p:nvSpPr>
        <p:spPr>
          <a:xfrm>
            <a:off x="0" y="5674603"/>
            <a:ext cx="88924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2012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Variable Reference Alignment: An Improved Peak Alignment Protocol for NMR Spectral Data with Large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Intersample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 Variation</a:t>
            </a:r>
          </a:p>
          <a:p>
            <a:r>
              <a:rPr lang="en-US" sz="1600" dirty="0" smtClean="0"/>
              <a:t>Neil MacKinnon et al. </a:t>
            </a:r>
          </a:p>
          <a:p>
            <a:r>
              <a:rPr lang="en-US" sz="1600" dirty="0" smtClean="0"/>
              <a:t>Analytical Chemistry ahead of print. dx.doi.org/10.1021/ac301327k</a:t>
            </a:r>
            <a:endParaRPr lang="it-IT" sz="1600" dirty="0"/>
          </a:p>
        </p:txBody>
      </p:sp>
      <p:pic>
        <p:nvPicPr>
          <p:cNvPr id="4098" name="Picture 2" descr="http://i142.photobucket.com/albums/r94/roganjosh27/Matlab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212976"/>
            <a:ext cx="1330840" cy="504056"/>
          </a:xfrm>
          <a:prstGeom prst="rect">
            <a:avLst/>
          </a:prstGeom>
          <a:noFill/>
        </p:spPr>
      </p:pic>
      <p:pic>
        <p:nvPicPr>
          <p:cNvPr id="9" name="Picture 2" descr="http://i142.photobucket.com/albums/r94/roganjosh27/Matlab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6165304"/>
            <a:ext cx="1330840" cy="504056"/>
          </a:xfrm>
          <a:prstGeom prst="rect">
            <a:avLst/>
          </a:prstGeom>
          <a:noFill/>
        </p:spPr>
      </p:pic>
      <p:pic>
        <p:nvPicPr>
          <p:cNvPr id="10" name="Picture 2" descr="http://i142.photobucket.com/albums/r94/roganjosh27/Matlab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916832"/>
            <a:ext cx="1330840" cy="504056"/>
          </a:xfrm>
          <a:prstGeom prst="rect">
            <a:avLst/>
          </a:prstGeom>
          <a:noFill/>
        </p:spPr>
      </p:pic>
      <p:pic>
        <p:nvPicPr>
          <p:cNvPr id="11" name="Picture 10" descr="R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581128"/>
            <a:ext cx="592460" cy="450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0648"/>
            <a:ext cx="3843076" cy="263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17032"/>
            <a:ext cx="4032448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717032"/>
            <a:ext cx="4104456" cy="2823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585582" y="3212976"/>
            <a:ext cx="1474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Brain extracts</a:t>
            </a:r>
            <a:endParaRPr lang="it-IT" dirty="0"/>
          </a:p>
        </p:txBody>
      </p:sp>
      <p:sp>
        <p:nvSpPr>
          <p:cNvPr id="11" name="Rectangle 10"/>
          <p:cNvSpPr/>
          <p:nvPr/>
        </p:nvSpPr>
        <p:spPr>
          <a:xfrm>
            <a:off x="5652120" y="3212976"/>
            <a:ext cx="231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Conditioned cell media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99484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PEAK ALIGNMENT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BINNING</a:t>
            </a:r>
            <a:endParaRPr lang="it-IT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99484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PEAK ALIGNMENT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BINNING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1760" y="68431"/>
            <a:ext cx="6408712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Binning is a strategy for data reduction</a:t>
            </a:r>
          </a:p>
          <a:p>
            <a:pPr algn="ctr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but…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7504" y="980728"/>
            <a:ext cx="2664296" cy="1872208"/>
            <a:chOff x="251520" y="1268760"/>
            <a:chExt cx="2520450" cy="1656184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33911" b="50868"/>
            <a:stretch>
              <a:fillRect/>
            </a:stretch>
          </p:blipFill>
          <p:spPr bwMode="auto">
            <a:xfrm>
              <a:off x="251520" y="1484784"/>
              <a:ext cx="2520450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Gruppo 19"/>
            <p:cNvGrpSpPr/>
            <p:nvPr/>
          </p:nvGrpSpPr>
          <p:grpSpPr>
            <a:xfrm>
              <a:off x="395536" y="1268760"/>
              <a:ext cx="1944216" cy="1656184"/>
              <a:chOff x="3059832" y="1052736"/>
              <a:chExt cx="1944216" cy="1656184"/>
            </a:xfrm>
          </p:grpSpPr>
          <p:sp>
            <p:nvSpPr>
              <p:cNvPr id="16" name="Rettangolo 13"/>
              <p:cNvSpPr/>
              <p:nvPr/>
            </p:nvSpPr>
            <p:spPr>
              <a:xfrm>
                <a:off x="3059832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Rettangolo 14"/>
              <p:cNvSpPr/>
              <p:nvPr/>
            </p:nvSpPr>
            <p:spPr>
              <a:xfrm>
                <a:off x="3347864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Rettangolo 15"/>
              <p:cNvSpPr/>
              <p:nvPr/>
            </p:nvSpPr>
            <p:spPr>
              <a:xfrm>
                <a:off x="3635896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Rettangolo 16"/>
              <p:cNvSpPr/>
              <p:nvPr/>
            </p:nvSpPr>
            <p:spPr>
              <a:xfrm>
                <a:off x="3923928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Rettangolo 17"/>
              <p:cNvSpPr/>
              <p:nvPr/>
            </p:nvSpPr>
            <p:spPr>
              <a:xfrm>
                <a:off x="4427984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Rettangolo 18"/>
              <p:cNvSpPr/>
              <p:nvPr/>
            </p:nvSpPr>
            <p:spPr>
              <a:xfrm>
                <a:off x="4716016" y="1052736"/>
                <a:ext cx="288032" cy="1656184"/>
              </a:xfrm>
              <a:prstGeom prst="rect">
                <a:avLst/>
              </a:prstGeom>
              <a:solidFill>
                <a:srgbClr val="FED5D2">
                  <a:alpha val="2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22" name="CasellaDiTesto 24"/>
          <p:cNvSpPr txBox="1"/>
          <p:nvPr/>
        </p:nvSpPr>
        <p:spPr>
          <a:xfrm>
            <a:off x="395536" y="2996952"/>
            <a:ext cx="2060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rgbClr val="C00000"/>
                </a:solidFill>
              </a:rPr>
              <a:t>Spectral binning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41244" y="3241129"/>
            <a:ext cx="6795252" cy="35002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Rectangle 23"/>
          <p:cNvSpPr/>
          <p:nvPr/>
        </p:nvSpPr>
        <p:spPr>
          <a:xfrm>
            <a:off x="2693378" y="2237963"/>
            <a:ext cx="62158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dirty="0" smtClean="0"/>
              <a:t>Rudd, TR et al. Analyst</a:t>
            </a:r>
            <a:r>
              <a:rPr lang="it-IT" dirty="0"/>
              <a:t>, 2011, 136, </a:t>
            </a:r>
            <a:r>
              <a:rPr lang="it-IT" dirty="0" smtClean="0"/>
              <a:t>1380</a:t>
            </a:r>
          </a:p>
          <a:p>
            <a:pPr algn="r"/>
            <a:r>
              <a:rPr lang="en-US" sz="1200" dirty="0" smtClean="0"/>
              <a:t>PCA was performed on a wide spectral region, 6.00–1.95 </a:t>
            </a:r>
            <a:r>
              <a:rPr lang="en-US" sz="1200" dirty="0" err="1" smtClean="0"/>
              <a:t>ppm</a:t>
            </a:r>
            <a:r>
              <a:rPr lang="en-US" sz="1200" dirty="0" smtClean="0"/>
              <a:t> (with regions 4.912–4.730, 3.881–</a:t>
            </a:r>
          </a:p>
          <a:p>
            <a:pPr algn="r"/>
            <a:r>
              <a:rPr lang="en-US" sz="1200" dirty="0" smtClean="0"/>
              <a:t>3.868, 3.680–3.633, 3.363–3.355 and 3.010–2.220 </a:t>
            </a:r>
            <a:r>
              <a:rPr lang="en-US" sz="1200" dirty="0" err="1" smtClean="0"/>
              <a:t>ppm</a:t>
            </a:r>
            <a:r>
              <a:rPr lang="en-US" sz="1200" dirty="0" smtClean="0"/>
              <a:t> were excluded)</a:t>
            </a:r>
            <a:endParaRPr lang="en-US" dirty="0"/>
          </a:p>
          <a:p>
            <a:pPr algn="r"/>
            <a:r>
              <a:rPr lang="en-US" dirty="0" smtClean="0"/>
              <a:t>[CPU demanding]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24744"/>
            <a:ext cx="2664296" cy="5463034"/>
          </a:xfrm>
          <a:prstGeom prst="rect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r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it-IT" sz="800" dirty="0" smtClean="0">
              <a:solidFill>
                <a:schemeClr val="accent2">
                  <a:lumMod val="50000"/>
                </a:schemeClr>
              </a:solidFill>
              <a:sym typeface="Wingdings" pitchFamily="2" charset="2"/>
            </a:endParaRPr>
          </a:p>
          <a:p>
            <a:pPr marL="342900" indent="-342900" algn="r">
              <a:spcBef>
                <a:spcPts val="30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Regular binning</a:t>
            </a:r>
          </a:p>
          <a:p>
            <a:pPr marL="342900" indent="-342900" algn="r">
              <a:spcBef>
                <a:spcPts val="30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Variable size binning</a:t>
            </a:r>
          </a:p>
          <a:p>
            <a:pPr marL="342900" indent="-342900" algn="r">
              <a:spcBef>
                <a:spcPts val="30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GSD peak binning</a:t>
            </a:r>
          </a:p>
          <a:p>
            <a:pPr marL="342900" indent="-342900" algn="r">
              <a:spcBef>
                <a:spcPts val="3000"/>
              </a:spcBef>
              <a:spcAft>
                <a:spcPts val="2400"/>
              </a:spcAft>
              <a:buFont typeface="+mj-lt"/>
              <a:buAutoNum type="arabicPeriod"/>
            </a:pPr>
            <a:endParaRPr lang="it-IT" sz="800" dirty="0" smtClean="0">
              <a:solidFill>
                <a:schemeClr val="accent2">
                  <a:lumMod val="50000"/>
                </a:schemeClr>
              </a:solidFill>
              <a:sym typeface="Wingdings" pitchFamily="2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87824" y="1124744"/>
            <a:ext cx="5904656" cy="547260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12776"/>
            <a:ext cx="2736304" cy="1404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56176" y="1268760"/>
            <a:ext cx="25922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400" dirty="0" smtClean="0"/>
              <a:t>Complex Mixture of properly aligned spectra;</a:t>
            </a:r>
          </a:p>
          <a:p>
            <a:pPr algn="just">
              <a:buFont typeface="Arial" pitchFamily="34" charset="0"/>
              <a:buChar char="•"/>
            </a:pPr>
            <a:r>
              <a:rPr lang="it-IT" sz="1400" dirty="0" smtClean="0"/>
              <a:t>Suitable to be implemented in automatic statistical analysis (no prior information of peak positions) and for model construction and use</a:t>
            </a:r>
            <a:endParaRPr lang="it-IT" sz="1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068960"/>
            <a:ext cx="2736304" cy="14401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228184" y="2996952"/>
            <a:ext cx="25922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400" dirty="0" smtClean="0"/>
              <a:t>Complex Mixture (typically more than 50 components);</a:t>
            </a:r>
          </a:p>
          <a:p>
            <a:pPr algn="just">
              <a:buFont typeface="Arial" pitchFamily="34" charset="0"/>
              <a:buChar char="•"/>
            </a:pPr>
            <a:r>
              <a:rPr lang="it-IT" sz="1400" dirty="0" smtClean="0"/>
              <a:t>Suitable when dealing with similar spectra and small variation have to be detected (prior information of peak positions is an advantage).</a:t>
            </a:r>
            <a:endParaRPr lang="it-IT" sz="14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797152"/>
            <a:ext cx="2736304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228184" y="4725144"/>
            <a:ext cx="2592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400" dirty="0" smtClean="0"/>
              <a:t>Suitable as regular binning when dealing with complex mixtures;</a:t>
            </a:r>
          </a:p>
          <a:p>
            <a:pPr algn="just">
              <a:buFont typeface="Arial" pitchFamily="34" charset="0"/>
              <a:buChar char="•"/>
            </a:pPr>
            <a:r>
              <a:rPr lang="it-IT" sz="1400" dirty="0" smtClean="0"/>
              <a:t>Particular useful when dealing with peak shifts difficult to be aligned with standard tools.</a:t>
            </a:r>
            <a:endParaRPr lang="it-IT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99484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PEAK ALIGNMENT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BINNING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11760" y="68431"/>
            <a:ext cx="640871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Binning is a strategy for data reduction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[and removal of unwanted spectral regions]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9909" y="260648"/>
            <a:ext cx="673056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Group 34"/>
          <p:cNvGrpSpPr/>
          <p:nvPr/>
        </p:nvGrpSpPr>
        <p:grpSpPr>
          <a:xfrm>
            <a:off x="2123728" y="188640"/>
            <a:ext cx="6624736" cy="4464496"/>
            <a:chOff x="2123728" y="188640"/>
            <a:chExt cx="6624736" cy="4464496"/>
          </a:xfrm>
          <a:solidFill>
            <a:schemeClr val="accent2">
              <a:lumMod val="20000"/>
              <a:lumOff val="80000"/>
              <a:alpha val="26000"/>
            </a:schemeClr>
          </a:solidFill>
        </p:grpSpPr>
        <p:sp>
          <p:nvSpPr>
            <p:cNvPr id="12" name="Rectangle 11"/>
            <p:cNvSpPr/>
            <p:nvPr/>
          </p:nvSpPr>
          <p:spPr>
            <a:xfrm>
              <a:off x="2123728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11760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699792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87824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75856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63888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51920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39952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27984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716016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004048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292080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580112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68144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156176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444208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732240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020272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308304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596336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884368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172400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460432" y="188640"/>
              <a:ext cx="288032" cy="4464496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0" y="0"/>
            <a:ext cx="1198277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REGULAR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VARIABLE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GSD</a:t>
            </a:r>
            <a:endParaRPr lang="it-IT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051721" y="5013176"/>
            <a:ext cx="7092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/>
              <a:t> it is the most common strategy used (both NMR software and math/stat software)</a:t>
            </a:r>
          </a:p>
          <a:p>
            <a:pPr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smtClean="0"/>
              <a:t>normally it is well implemented and gives data matrix straightforwardly</a:t>
            </a:r>
          </a:p>
          <a:p>
            <a:pPr>
              <a:buFont typeface="Arial" pitchFamily="34" charset="0"/>
              <a:buChar char="•"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9909" y="260648"/>
            <a:ext cx="673056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0" y="0"/>
            <a:ext cx="1198277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REGULAR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VARIABLE</a:t>
            </a:r>
          </a:p>
          <a:p>
            <a:pPr>
              <a:buFont typeface="Arial" pitchFamily="34" charset="0"/>
              <a:buChar char="•"/>
            </a:pPr>
            <a:r>
              <a:rPr lang="it-IT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GSD</a:t>
            </a:r>
            <a:endParaRPr lang="it-IT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357682" y="188635"/>
            <a:ext cx="6246766" cy="4464501"/>
            <a:chOff x="2357682" y="188635"/>
            <a:chExt cx="6246766" cy="4464501"/>
          </a:xfrm>
        </p:grpSpPr>
        <p:sp>
          <p:nvSpPr>
            <p:cNvPr id="4" name="Rectangle 3"/>
            <p:cNvSpPr/>
            <p:nvPr/>
          </p:nvSpPr>
          <p:spPr>
            <a:xfrm>
              <a:off x="2357682" y="188640"/>
              <a:ext cx="288032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275856" y="188640"/>
              <a:ext cx="288032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689974" y="188640"/>
              <a:ext cx="288032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99992" y="188640"/>
              <a:ext cx="396188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004048" y="188640"/>
              <a:ext cx="288032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940152" y="188640"/>
              <a:ext cx="288032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660232" y="188640"/>
              <a:ext cx="14401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092280" y="188640"/>
              <a:ext cx="50405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785465" y="188640"/>
              <a:ext cx="50405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388424" y="188640"/>
              <a:ext cx="216024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76256" y="188640"/>
              <a:ext cx="14401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742058" y="188640"/>
              <a:ext cx="14401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589077" y="188640"/>
              <a:ext cx="14401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318975" y="188640"/>
              <a:ext cx="14401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283968" y="188635"/>
              <a:ext cx="14401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60641" y="188640"/>
              <a:ext cx="144016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2051721" y="5013176"/>
            <a:ext cx="7092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/>
              <a:t> difficult to automatize, normally binning regions have to be defined (graphically) by the user.</a:t>
            </a:r>
          </a:p>
          <a:p>
            <a:pPr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smtClean="0"/>
              <a:t>normally it is implemented as standard integration tool, where integral regions are applied toa serie of spectra</a:t>
            </a:r>
          </a:p>
          <a:p>
            <a:pPr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smtClean="0"/>
              <a:t>lots of effort devoted to the automatic regions detection</a:t>
            </a:r>
          </a:p>
          <a:p>
            <a:pPr>
              <a:buFont typeface="Arial" pitchFamily="34" charset="0"/>
              <a:buChar char="•"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1848</Words>
  <Application>Microsoft Office PowerPoint</Application>
  <PresentationFormat>On-screen Show (4:3)</PresentationFormat>
  <Paragraphs>257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R4R</dc:creator>
  <cp:lastModifiedBy>R4R</cp:lastModifiedBy>
  <cp:revision>64</cp:revision>
  <dcterms:created xsi:type="dcterms:W3CDTF">2012-06-12T07:35:52Z</dcterms:created>
  <dcterms:modified xsi:type="dcterms:W3CDTF">2012-06-12T23:51:36Z</dcterms:modified>
</cp:coreProperties>
</file>