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9" r:id="rId4"/>
    <p:sldId id="270" r:id="rId5"/>
    <p:sldId id="278" r:id="rId6"/>
    <p:sldId id="280" r:id="rId7"/>
    <p:sldId id="279" r:id="rId8"/>
    <p:sldId id="281" r:id="rId9"/>
    <p:sldId id="282" r:id="rId10"/>
    <p:sldId id="284" r:id="rId11"/>
    <p:sldId id="286" r:id="rId12"/>
    <p:sldId id="283" r:id="rId13"/>
    <p:sldId id="285" r:id="rId14"/>
    <p:sldId id="258" r:id="rId15"/>
    <p:sldId id="293" r:id="rId16"/>
    <p:sldId id="259" r:id="rId17"/>
    <p:sldId id="261" r:id="rId18"/>
    <p:sldId id="262" r:id="rId19"/>
    <p:sldId id="263" r:id="rId20"/>
    <p:sldId id="264" r:id="rId21"/>
    <p:sldId id="287" r:id="rId22"/>
    <p:sldId id="266" r:id="rId23"/>
    <p:sldId id="267" r:id="rId24"/>
    <p:sldId id="288" r:id="rId25"/>
    <p:sldId id="289" r:id="rId26"/>
    <p:sldId id="272" r:id="rId27"/>
    <p:sldId id="268" r:id="rId28"/>
    <p:sldId id="276" r:id="rId29"/>
    <p:sldId id="277" r:id="rId30"/>
    <p:sldId id="290" r:id="rId31"/>
    <p:sldId id="292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90" autoAdjust="0"/>
  </p:normalViewPr>
  <p:slideViewPr>
    <p:cSldViewPr>
      <p:cViewPr varScale="1">
        <p:scale>
          <a:sx n="47" d="100"/>
          <a:sy n="47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28949-4E77-4895-8732-D08E32A9AFD2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48D0B-CE17-46F9-985B-AF4F0553C65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542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</a:t>
            </a:r>
            <a:r>
              <a:rPr lang="it-IT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chemiometria</a:t>
            </a:r>
            <a:r>
              <a:rPr lang="it-IT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è una branca della chimica che studia l'applicazione dei metodi matematici o statistici ai dati chimici. Il termine </a:t>
            </a:r>
            <a:r>
              <a:rPr lang="it-IT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chemometrics</a:t>
            </a:r>
            <a:r>
              <a:rPr lang="it-IT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è stato coniato nel 1972 da </a:t>
            </a:r>
            <a:r>
              <a:rPr lang="it-IT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Svante</a:t>
            </a:r>
            <a:r>
              <a:rPr lang="it-IT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Wolde</a:t>
            </a:r>
            <a:r>
              <a:rPr lang="it-IT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Bruce </a:t>
            </a:r>
            <a:r>
              <a:rPr lang="it-IT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Kowalski</a:t>
            </a:r>
            <a:r>
              <a:rPr lang="it-IT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Estrarre la massima informazione di un insieme</a:t>
            </a:r>
            <a:r>
              <a:rPr lang="es-E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 dati</a:t>
            </a:r>
          </a:p>
          <a:p>
            <a:r>
              <a:rPr lang="es-E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Risparmio di tempo i rissorse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Example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chilomicron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prediction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with</a:t>
            </a:r>
            <a:r>
              <a:rPr lang="it-IT" baseline="0" dirty="0" smtClean="0"/>
              <a:t> NMR </a:t>
            </a:r>
            <a:r>
              <a:rPr lang="it-IT" baseline="0" dirty="0" err="1" smtClean="0"/>
              <a:t>spectra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serum</a:t>
            </a:r>
            <a:endParaRPr lang="it-IT" baseline="0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Example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chilomicron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prediction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with</a:t>
            </a:r>
            <a:r>
              <a:rPr lang="it-IT" baseline="0" dirty="0" smtClean="0"/>
              <a:t> NMR </a:t>
            </a:r>
            <a:r>
              <a:rPr lang="it-IT" baseline="0" dirty="0" err="1" smtClean="0"/>
              <a:t>spectra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serum</a:t>
            </a:r>
            <a:endParaRPr lang="it-IT" baseline="0" smtClean="0"/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Example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chilomicron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prediction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with</a:t>
            </a:r>
            <a:r>
              <a:rPr lang="it-IT" baseline="0" dirty="0" smtClean="0"/>
              <a:t> NMR </a:t>
            </a:r>
            <a:r>
              <a:rPr lang="it-IT" baseline="0" dirty="0" err="1" smtClean="0"/>
              <a:t>spectra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serum</a:t>
            </a:r>
            <a:endParaRPr lang="it-IT" baseline="0" smtClean="0"/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Example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chilomicron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prediction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with</a:t>
            </a:r>
            <a:r>
              <a:rPr lang="it-IT" baseline="0" dirty="0" smtClean="0"/>
              <a:t> NMR </a:t>
            </a:r>
            <a:r>
              <a:rPr lang="it-IT" baseline="0" dirty="0" err="1" smtClean="0"/>
              <a:t>spectra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serum</a:t>
            </a:r>
            <a:endParaRPr lang="it-IT" baseline="0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Che classe di</a:t>
            </a:r>
            <a:r>
              <a:rPr lang="it-IT" baseline="0" dirty="0" smtClean="0"/>
              <a:t> disciplina e’ la </a:t>
            </a:r>
            <a:r>
              <a:rPr lang="it-IT" baseline="0" dirty="0" err="1" smtClean="0"/>
              <a:t>chemiometria</a:t>
            </a:r>
            <a:r>
              <a:rPr lang="it-IT" baseline="0" dirty="0" smtClean="0"/>
              <a:t>?, a differenza della chimica organica, dove un insieme di conoscenze di base ci permettono di incrementarle con delle </a:t>
            </a:r>
            <a:r>
              <a:rPr lang="it-IT" baseline="0" dirty="0" err="1" smtClean="0"/>
              <a:t>capacita’</a:t>
            </a:r>
            <a:r>
              <a:rPr lang="it-IT" baseline="0" dirty="0" smtClean="0"/>
              <a:t> di base, la </a:t>
            </a:r>
            <a:r>
              <a:rPr lang="it-IT" baseline="0" dirty="0" err="1" smtClean="0"/>
              <a:t>chemiometria</a:t>
            </a:r>
            <a:r>
              <a:rPr lang="it-IT" baseline="0" dirty="0" smtClean="0"/>
              <a:t> e basata su quelle </a:t>
            </a:r>
            <a:r>
              <a:rPr lang="it-IT" baseline="0" dirty="0" err="1" smtClean="0"/>
              <a:t>capacita’</a:t>
            </a:r>
            <a:r>
              <a:rPr lang="it-IT" baseline="0" dirty="0" smtClean="0"/>
              <a:t>, soprattutto in risolvere problemi, </a:t>
            </a:r>
            <a:r>
              <a:rPr lang="it-IT" baseline="0" dirty="0" err="1" smtClean="0"/>
              <a:t>problemi</a:t>
            </a:r>
            <a:r>
              <a:rPr lang="it-IT" baseline="0" dirty="0" smtClean="0"/>
              <a:t> di alta </a:t>
            </a:r>
            <a:r>
              <a:rPr lang="it-IT" baseline="0" dirty="0" err="1" smtClean="0"/>
              <a:t>complessita’</a:t>
            </a:r>
            <a:r>
              <a:rPr lang="it-IT" baseline="0" dirty="0" smtClean="0"/>
              <a:t>. Non e’ tanto occupata del cosa? </a:t>
            </a:r>
            <a:r>
              <a:rPr lang="it-IT" baseline="0" dirty="0" err="1" smtClean="0"/>
              <a:t>Bensi</a:t>
            </a:r>
            <a:r>
              <a:rPr lang="it-IT" baseline="0" dirty="0" smtClean="0"/>
              <a:t> del come?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identify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unknown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trends</a:t>
            </a:r>
            <a:r>
              <a:rPr lang="it-IT" baseline="0" dirty="0" smtClean="0"/>
              <a:t> in a </a:t>
            </a:r>
            <a:r>
              <a:rPr lang="it-IT" baseline="0" dirty="0" err="1" smtClean="0"/>
              <a:t>multidimensional</a:t>
            </a:r>
            <a:r>
              <a:rPr lang="it-IT" baseline="0" dirty="0" smtClean="0"/>
              <a:t> data set X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Introduced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psycologist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H </a:t>
            </a:r>
            <a:r>
              <a:rPr lang="it-IT" dirty="0" err="1" smtClean="0"/>
              <a:t>Hotelling</a:t>
            </a:r>
            <a:r>
              <a:rPr lang="it-IT" dirty="0" smtClean="0"/>
              <a:t> (</a:t>
            </a:r>
            <a:r>
              <a:rPr lang="it-IT" dirty="0" err="1" smtClean="0"/>
              <a:t>statiscs</a:t>
            </a:r>
            <a:r>
              <a:rPr lang="it-IT" dirty="0" smtClean="0"/>
              <a:t> </a:t>
            </a:r>
            <a:r>
              <a:rPr lang="it-IT" dirty="0" err="1" smtClean="0"/>
              <a:t>teacher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Mielton</a:t>
            </a:r>
            <a:r>
              <a:rPr lang="it-IT" dirty="0" smtClean="0"/>
              <a:t> Friedman)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Introduced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psycologist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H </a:t>
            </a:r>
            <a:r>
              <a:rPr lang="it-IT" dirty="0" err="1" smtClean="0"/>
              <a:t>Hotelling</a:t>
            </a:r>
            <a:r>
              <a:rPr lang="it-IT" dirty="0" smtClean="0"/>
              <a:t> (</a:t>
            </a:r>
            <a:r>
              <a:rPr lang="it-IT" dirty="0" err="1" smtClean="0"/>
              <a:t>statiscs</a:t>
            </a:r>
            <a:r>
              <a:rPr lang="it-IT" dirty="0" smtClean="0"/>
              <a:t> </a:t>
            </a:r>
            <a:r>
              <a:rPr lang="it-IT" dirty="0" err="1" smtClean="0"/>
              <a:t>teacher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Mielton</a:t>
            </a:r>
            <a:r>
              <a:rPr lang="it-IT" dirty="0" smtClean="0"/>
              <a:t> Friedman)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48D0B-CE17-46F9-985B-AF4F0553C65F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816AF-A10D-4D35-9436-057207E9F239}" type="datetimeFigureOut">
              <a:rPr lang="it-IT" smtClean="0"/>
              <a:pPr/>
              <a:t>13/06/2012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A8E0-64BB-4B0A-9289-EE4AD51A552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err="1" smtClean="0"/>
              <a:t>Chemometrics</a:t>
            </a:r>
            <a:r>
              <a:rPr lang="it-IT" b="1" dirty="0" smtClean="0"/>
              <a:t> in NMR </a:t>
            </a:r>
            <a:br>
              <a:rPr lang="it-IT" b="1" dirty="0" smtClean="0"/>
            </a:br>
            <a:r>
              <a:rPr lang="it-IT" b="1" dirty="0" smtClean="0"/>
              <a:t>A </a:t>
            </a:r>
            <a:r>
              <a:rPr lang="it-IT" b="1" dirty="0" err="1" smtClean="0"/>
              <a:t>general</a:t>
            </a:r>
            <a:r>
              <a:rPr lang="it-IT" b="1" dirty="0" smtClean="0"/>
              <a:t> </a:t>
            </a:r>
            <a:r>
              <a:rPr lang="it-IT" b="1" dirty="0" err="1" smtClean="0"/>
              <a:t>overview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Jose M. </a:t>
            </a:r>
            <a:r>
              <a:rPr lang="it-IT" dirty="0" err="1" smtClean="0"/>
              <a:t>Garc</a:t>
            </a:r>
            <a:r>
              <a:rPr lang="es-ES" dirty="0" smtClean="0"/>
              <a:t>ía Manteiga PhD</a:t>
            </a:r>
          </a:p>
          <a:p>
            <a:r>
              <a:rPr lang="es-ES" dirty="0" smtClean="0"/>
              <a:t>OSR – Ospedale San Raffaele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History of </a:t>
            </a:r>
            <a:r>
              <a:rPr lang="en-US" b="1" dirty="0" err="1" smtClean="0"/>
              <a:t>chemometrics</a:t>
            </a:r>
            <a:endParaRPr lang="it-IT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979712" y="1484784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Karl </a:t>
            </a:r>
            <a:r>
              <a:rPr lang="it-IT" sz="2000" b="1" dirty="0" err="1" smtClean="0"/>
              <a:t>Pearson</a:t>
            </a:r>
            <a:r>
              <a:rPr lang="it-IT" sz="2000" b="1" dirty="0" smtClean="0"/>
              <a:t> 1901 </a:t>
            </a:r>
            <a:r>
              <a:rPr lang="it-IT" sz="2000" b="1" dirty="0" err="1" smtClean="0"/>
              <a:t>Principal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Component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Analysis</a:t>
            </a:r>
            <a:r>
              <a:rPr lang="it-IT" sz="2000" b="1" dirty="0" smtClean="0"/>
              <a:t> PCA</a:t>
            </a:r>
            <a:endParaRPr lang="it-IT" sz="2000" b="1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856"/>
            <a:ext cx="559089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771800" y="321297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…SIMPLIFY</a:t>
            </a:r>
            <a:r>
              <a:rPr lang="it-IT" b="1" dirty="0" smtClean="0"/>
              <a:t> TO </a:t>
            </a:r>
            <a:r>
              <a:rPr lang="it-IT" b="1" dirty="0" err="1" smtClean="0"/>
              <a:t>SURVIVE…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 l="2869" t="2715"/>
          <a:stretch>
            <a:fillRect/>
          </a:stretch>
        </p:blipFill>
        <p:spPr bwMode="auto">
          <a:xfrm>
            <a:off x="2051720" y="2492896"/>
            <a:ext cx="2952328" cy="250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History of </a:t>
            </a:r>
            <a:r>
              <a:rPr lang="en-US" b="1" dirty="0" err="1" smtClean="0"/>
              <a:t>chemometrics</a:t>
            </a:r>
            <a:endParaRPr lang="it-IT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619672" y="1268760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Harold </a:t>
            </a:r>
            <a:r>
              <a:rPr lang="it-IT" sz="2000" b="1" dirty="0" err="1" smtClean="0"/>
              <a:t>Hotelling</a:t>
            </a:r>
            <a:r>
              <a:rPr lang="it-IT" sz="2000" b="1" dirty="0" smtClean="0"/>
              <a:t> J</a:t>
            </a:r>
            <a:r>
              <a:rPr lang="en-US" sz="2000" b="1" dirty="0" err="1" smtClean="0"/>
              <a:t>ournal</a:t>
            </a:r>
            <a:r>
              <a:rPr lang="en-US" sz="2000" b="1" dirty="0" smtClean="0"/>
              <a:t> of Educational Psychology, </a:t>
            </a:r>
            <a:r>
              <a:rPr lang="en-US" sz="2000" b="1" dirty="0" err="1" smtClean="0"/>
              <a:t>Vol</a:t>
            </a:r>
            <a:r>
              <a:rPr lang="en-US" sz="2000" b="1" dirty="0" smtClean="0"/>
              <a:t> 24(7), Oct 1933, 498-520</a:t>
            </a:r>
            <a:endParaRPr lang="it-IT" sz="2000" b="1" dirty="0" smtClean="0"/>
          </a:p>
        </p:txBody>
      </p:sp>
      <p:pic>
        <p:nvPicPr>
          <p:cNvPr id="48130" name="Picture 2" descr="http://upload.wikimedia.org/wikipedia/en/thumb/4/49/Harold_Hotelling.jpg/220px-Harold_Hotell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420888"/>
            <a:ext cx="2095500" cy="2581276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1547664" y="5445224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…natural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to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ask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whether</a:t>
            </a:r>
            <a:r>
              <a:rPr lang="it-IT" sz="2400" b="1" dirty="0" smtClean="0"/>
              <a:t> some more </a:t>
            </a:r>
            <a:r>
              <a:rPr lang="it-IT" sz="2400" b="1" dirty="0" err="1" smtClean="0"/>
              <a:t>fundamental</a:t>
            </a:r>
            <a:r>
              <a:rPr lang="it-IT" sz="2400" b="1" dirty="0" smtClean="0"/>
              <a:t> set </a:t>
            </a:r>
            <a:r>
              <a:rPr lang="it-IT" sz="2400" b="1" dirty="0" err="1" smtClean="0"/>
              <a:t>of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independent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variables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exists</a:t>
            </a:r>
            <a:r>
              <a:rPr lang="it-IT" sz="2400" b="1" dirty="0" smtClean="0"/>
              <a:t>, </a:t>
            </a:r>
            <a:r>
              <a:rPr lang="it-IT" sz="2400" b="1" dirty="0" err="1" smtClean="0"/>
              <a:t>perhaps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fewer</a:t>
            </a:r>
            <a:r>
              <a:rPr lang="it-IT" sz="2400" b="1" dirty="0" smtClean="0"/>
              <a:t> in </a:t>
            </a:r>
            <a:r>
              <a:rPr lang="it-IT" sz="2400" b="1" dirty="0" err="1" smtClean="0"/>
              <a:t>number…</a:t>
            </a:r>
            <a:endParaRPr lang="it-IT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 </a:t>
            </a:r>
            <a:r>
              <a:rPr lang="en-US" b="1" dirty="0" err="1" smtClean="0"/>
              <a:t>psycology</a:t>
            </a:r>
            <a:r>
              <a:rPr lang="en-US" b="1" dirty="0" smtClean="0"/>
              <a:t>: </a:t>
            </a:r>
            <a:r>
              <a:rPr lang="en-US" b="1" dirty="0" err="1" smtClean="0"/>
              <a:t>Psycometrics</a:t>
            </a:r>
            <a:endParaRPr lang="it-IT" b="1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0177" name="Object 1"/>
          <p:cNvGraphicFramePr>
            <a:graphicFrameLocks noChangeAspect="1"/>
          </p:cNvGraphicFramePr>
          <p:nvPr/>
        </p:nvGraphicFramePr>
        <p:xfrm>
          <a:off x="539552" y="1484784"/>
          <a:ext cx="8093249" cy="3528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8" r:id="rId4" imgW="6885714" imgH="3000000" progId="">
                  <p:embed/>
                </p:oleObj>
              </mc:Choice>
              <mc:Fallback>
                <p:oleObj r:id="rId4" imgW="6885714" imgH="300000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484784"/>
                        <a:ext cx="8093249" cy="35283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755576" y="5157192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variables</a:t>
            </a:r>
            <a:r>
              <a:rPr lang="it-IT" dirty="0" smtClean="0"/>
              <a:t>:</a:t>
            </a:r>
          </a:p>
          <a:p>
            <a:r>
              <a:rPr lang="it-IT" dirty="0" err="1" smtClean="0"/>
              <a:t>Political</a:t>
            </a:r>
            <a:r>
              <a:rPr lang="it-IT" dirty="0" smtClean="0"/>
              <a:t> </a:t>
            </a:r>
            <a:r>
              <a:rPr lang="it-IT" dirty="0" err="1" smtClean="0"/>
              <a:t>opinions</a:t>
            </a:r>
            <a:r>
              <a:rPr lang="it-IT" dirty="0" smtClean="0"/>
              <a:t> on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topics</a:t>
            </a:r>
            <a:endParaRPr lang="it-IT" dirty="0" smtClean="0"/>
          </a:p>
          <a:p>
            <a:r>
              <a:rPr lang="it-IT" dirty="0" err="1" smtClean="0"/>
              <a:t>Survey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b="1" dirty="0" smtClean="0"/>
              <a:t>1000 </a:t>
            </a:r>
            <a:r>
              <a:rPr lang="it-IT" b="1" dirty="0" err="1" smtClean="0"/>
              <a:t>questions</a:t>
            </a:r>
            <a:endParaRPr lang="it-IT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32040" y="515719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 </a:t>
            </a:r>
            <a:r>
              <a:rPr lang="it-IT" dirty="0" err="1" smtClean="0"/>
              <a:t>factors</a:t>
            </a:r>
            <a:r>
              <a:rPr lang="it-IT" dirty="0" smtClean="0"/>
              <a:t>: </a:t>
            </a:r>
          </a:p>
          <a:p>
            <a:r>
              <a:rPr lang="it-IT" b="1" dirty="0" err="1" smtClean="0"/>
              <a:t>Left</a:t>
            </a:r>
            <a:r>
              <a:rPr lang="it-IT" b="1" dirty="0" smtClean="0"/>
              <a:t> –Right  </a:t>
            </a:r>
            <a:r>
              <a:rPr lang="it-IT" b="1" dirty="0" err="1" smtClean="0"/>
              <a:t>Political</a:t>
            </a:r>
            <a:r>
              <a:rPr lang="it-IT" b="1" dirty="0" smtClean="0"/>
              <a:t> </a:t>
            </a:r>
            <a:r>
              <a:rPr lang="it-IT" b="1" dirty="0" err="1" smtClean="0"/>
              <a:t>orientation</a:t>
            </a:r>
            <a:r>
              <a:rPr lang="it-IT" b="1" dirty="0" smtClean="0"/>
              <a:t>!!</a:t>
            </a:r>
          </a:p>
          <a:p>
            <a:r>
              <a:rPr lang="it-IT" b="1" dirty="0" smtClean="0"/>
              <a:t>Gender!!!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In chemistry: chemometrics</a:t>
            </a:r>
            <a:endParaRPr lang="it-IT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115616" y="3284984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u="sng" dirty="0" smtClean="0"/>
              <a:t>Descriptive</a:t>
            </a:r>
            <a:r>
              <a:rPr lang="es-ES" sz="2800" dirty="0" smtClean="0"/>
              <a:t>: Properties of chemical systems</a:t>
            </a:r>
          </a:p>
          <a:p>
            <a:endParaRPr lang="es-ES" sz="2800" dirty="0" smtClean="0"/>
          </a:p>
          <a:p>
            <a:r>
              <a:rPr lang="es-ES" sz="2800" u="sng" dirty="0" smtClean="0"/>
              <a:t>Predictive</a:t>
            </a:r>
            <a:r>
              <a:rPr lang="es-ES" sz="2800" dirty="0" smtClean="0"/>
              <a:t>: Model contruction to predict new properties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187624" y="1556792"/>
            <a:ext cx="7391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1970’s </a:t>
            </a:r>
            <a:r>
              <a:rPr lang="es-ES" dirty="0" smtClean="0"/>
              <a:t>– computer calculators</a:t>
            </a:r>
          </a:p>
          <a:p>
            <a:r>
              <a:rPr lang="es-ES" dirty="0" smtClean="0"/>
              <a:t>Svante Wold (organic chemistry, Sweden)</a:t>
            </a:r>
          </a:p>
          <a:p>
            <a:r>
              <a:rPr lang="es-ES" dirty="0" smtClean="0"/>
              <a:t>Bruce Kowalski (analytical chemistry, US)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Why</a:t>
            </a:r>
            <a:r>
              <a:rPr lang="it-IT" b="1" dirty="0" smtClean="0"/>
              <a:t> in </a:t>
            </a:r>
            <a:r>
              <a:rPr lang="it-IT" b="1" dirty="0" err="1" smtClean="0"/>
              <a:t>chemistry</a:t>
            </a:r>
            <a:r>
              <a:rPr lang="it-IT" b="1" dirty="0" smtClean="0"/>
              <a:t>?</a:t>
            </a:r>
            <a:endParaRPr lang="it-IT" b="1" dirty="0"/>
          </a:p>
        </p:txBody>
      </p:sp>
      <p:sp>
        <p:nvSpPr>
          <p:cNvPr id="3" name="CasellaDiTesto 2"/>
          <p:cNvSpPr txBox="1"/>
          <p:nvPr/>
        </p:nvSpPr>
        <p:spPr>
          <a:xfrm rot="16200000">
            <a:off x="4036586" y="3460359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Samples(n)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148064" y="220486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Variables (p) 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827584" y="5229200"/>
            <a:ext cx="8316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Almost everything in chemistry is multivariate!!</a:t>
            </a:r>
            <a:endParaRPr lang="it-IT" sz="3200" dirty="0"/>
          </a:p>
        </p:txBody>
      </p:sp>
      <p:sp>
        <p:nvSpPr>
          <p:cNvPr id="6" name="Rettangolo 5"/>
          <p:cNvSpPr/>
          <p:nvPr/>
        </p:nvSpPr>
        <p:spPr>
          <a:xfrm>
            <a:off x="5220072" y="2636912"/>
            <a:ext cx="216024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Picture 8" descr="https://encrypted-tbn0.google.com/images?q=tbn:ANd9GcT1w9ulu3OC538_AUQAUi60K3VoN_n8JxZkOlAHHBWZOiOC-apZ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20888"/>
            <a:ext cx="3024337" cy="2258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Chemometrics</a:t>
            </a:r>
            <a:endParaRPr lang="it-IT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115616" y="5373216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Main applications: </a:t>
            </a:r>
          </a:p>
          <a:p>
            <a:r>
              <a:rPr lang="es-ES" sz="2400" b="1" dirty="0" smtClean="0"/>
              <a:t>Analytical chemistry and Metabolomics</a:t>
            </a:r>
            <a:endParaRPr lang="it-IT" sz="24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628800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Chemical measurements</a:t>
            </a:r>
          </a:p>
          <a:p>
            <a:r>
              <a:rPr lang="es-ES" dirty="0" smtClean="0"/>
              <a:t>Highly multivariate= many  inter correlated variables</a:t>
            </a:r>
          </a:p>
          <a:p>
            <a:r>
              <a:rPr lang="es-ES" dirty="0" smtClean="0"/>
              <a:t>Highly complex</a:t>
            </a:r>
          </a:p>
          <a:p>
            <a:r>
              <a:rPr lang="es-ES" dirty="0" smtClean="0"/>
              <a:t>Matrix of numbers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588224" y="3140968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Extract Information</a:t>
            </a:r>
          </a:p>
          <a:p>
            <a:r>
              <a:rPr lang="es-ES" dirty="0" smtClean="0"/>
              <a:t>Relevant</a:t>
            </a:r>
          </a:p>
          <a:p>
            <a:r>
              <a:rPr lang="es-ES" dirty="0" smtClean="0"/>
              <a:t>Knowledge</a:t>
            </a:r>
          </a:p>
          <a:p>
            <a:endParaRPr lang="it-IT" dirty="0"/>
          </a:p>
        </p:txBody>
      </p:sp>
      <p:cxnSp>
        <p:nvCxnSpPr>
          <p:cNvPr id="9" name="Connettore 2 8"/>
          <p:cNvCxnSpPr/>
          <p:nvPr/>
        </p:nvCxnSpPr>
        <p:spPr>
          <a:xfrm flipV="1">
            <a:off x="5004048" y="3501008"/>
            <a:ext cx="1584176" cy="4079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1043608" y="2924944"/>
          <a:ext cx="4032447" cy="2469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r:id="rId3" imgW="4791744" imgH="2933333" progId="">
                  <p:embed/>
                </p:oleObj>
              </mc:Choice>
              <mc:Fallback>
                <p:oleObj r:id="rId3" imgW="4791744" imgH="2933333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924944"/>
                        <a:ext cx="4032447" cy="24691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Connettore 2 12"/>
          <p:cNvCxnSpPr/>
          <p:nvPr/>
        </p:nvCxnSpPr>
        <p:spPr>
          <a:xfrm>
            <a:off x="5076056" y="3933056"/>
            <a:ext cx="1440160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6588224" y="4797152"/>
            <a:ext cx="162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Reveal Patterns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Core field techniques</a:t>
            </a:r>
            <a:endParaRPr lang="it-IT" b="1" dirty="0"/>
          </a:p>
        </p:txBody>
      </p:sp>
      <p:sp>
        <p:nvSpPr>
          <p:cNvPr id="7" name="Nastro perforato 6"/>
          <p:cNvSpPr/>
          <p:nvPr/>
        </p:nvSpPr>
        <p:spPr>
          <a:xfrm>
            <a:off x="971600" y="1700808"/>
            <a:ext cx="2160240" cy="1224136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MULTIVARIATE CALIBRATION</a:t>
            </a:r>
            <a:endParaRPr lang="it-IT" dirty="0"/>
          </a:p>
        </p:txBody>
      </p:sp>
      <p:sp>
        <p:nvSpPr>
          <p:cNvPr id="8" name="Freccia a destra 7"/>
          <p:cNvSpPr/>
          <p:nvPr/>
        </p:nvSpPr>
        <p:spPr>
          <a:xfrm>
            <a:off x="3491880" y="1988840"/>
            <a:ext cx="1728192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Nastro perforato 8"/>
          <p:cNvSpPr/>
          <p:nvPr/>
        </p:nvSpPr>
        <p:spPr>
          <a:xfrm>
            <a:off x="5508104" y="1412776"/>
            <a:ext cx="2376264" cy="1584176"/>
          </a:xfrm>
          <a:prstGeom prst="flowChartPunchedTap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PREDICT PROPERTIES BASED ON MEASURED PROPERTIES</a:t>
            </a:r>
            <a:endParaRPr lang="it-IT" dirty="0"/>
          </a:p>
        </p:txBody>
      </p:sp>
      <p:sp>
        <p:nvSpPr>
          <p:cNvPr id="10" name="Nastro perforato 9"/>
          <p:cNvSpPr/>
          <p:nvPr/>
        </p:nvSpPr>
        <p:spPr>
          <a:xfrm>
            <a:off x="971600" y="3573016"/>
            <a:ext cx="2160240" cy="1224136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PATTERN RECOGNITION AND CLUSTERING</a:t>
            </a:r>
            <a:endParaRPr lang="it-IT" dirty="0"/>
          </a:p>
        </p:txBody>
      </p:sp>
      <p:sp>
        <p:nvSpPr>
          <p:cNvPr id="11" name="Freccia a destra 10"/>
          <p:cNvSpPr/>
          <p:nvPr/>
        </p:nvSpPr>
        <p:spPr>
          <a:xfrm>
            <a:off x="3491880" y="3933056"/>
            <a:ext cx="1728192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Nastro perforato 11"/>
          <p:cNvSpPr/>
          <p:nvPr/>
        </p:nvSpPr>
        <p:spPr>
          <a:xfrm>
            <a:off x="5508104" y="3429000"/>
            <a:ext cx="2376264" cy="1584176"/>
          </a:xfrm>
          <a:prstGeom prst="flowChartPunchedTap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CONTRUCT MODELS TO USE WITH NEW SAMPLES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Other tecniques/interests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563072" cy="3701008"/>
          </a:xfrm>
        </p:spPr>
        <p:txBody>
          <a:bodyPr>
            <a:normAutofit lnSpcReduction="10000"/>
          </a:bodyPr>
          <a:lstStyle/>
          <a:p>
            <a:r>
              <a:rPr lang="es-ES" b="1" dirty="0" smtClean="0"/>
              <a:t>Experimental design (DoE)</a:t>
            </a:r>
          </a:p>
          <a:p>
            <a:r>
              <a:rPr lang="es-ES" b="1" dirty="0" smtClean="0"/>
              <a:t>Exploratory analysis</a:t>
            </a:r>
          </a:p>
          <a:p>
            <a:r>
              <a:rPr lang="es-ES" dirty="0" smtClean="0"/>
              <a:t>Signal processing</a:t>
            </a:r>
          </a:p>
          <a:p>
            <a:r>
              <a:rPr lang="es-ES" dirty="0" smtClean="0"/>
              <a:t>Performance characterization-</a:t>
            </a:r>
          </a:p>
          <a:p>
            <a:pPr indent="12700">
              <a:buNone/>
            </a:pPr>
            <a:r>
              <a:rPr lang="es-ES" dirty="0" smtClean="0"/>
              <a:t>-&gt; quantitative approach</a:t>
            </a:r>
            <a:r>
              <a:rPr lang="it-IT" dirty="0" smtClean="0"/>
              <a:t>: R2, ROC, </a:t>
            </a:r>
            <a:r>
              <a:rPr lang="it-IT" dirty="0" err="1" smtClean="0"/>
              <a:t>resampling</a:t>
            </a:r>
            <a:endParaRPr lang="it-IT" dirty="0" smtClean="0"/>
          </a:p>
          <a:p>
            <a:r>
              <a:rPr lang="es-ES" dirty="0" smtClean="0"/>
              <a:t>Multivariate Statistical process control</a:t>
            </a:r>
          </a:p>
          <a:p>
            <a:r>
              <a:rPr lang="es-ES" dirty="0" smtClean="0"/>
              <a:t>Multiway methods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Experimental design(DoE)	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Which variables control the process?</a:t>
            </a:r>
          </a:p>
          <a:p>
            <a:r>
              <a:rPr lang="es-ES" dirty="0" smtClean="0"/>
              <a:t>Which ones are relevant?</a:t>
            </a:r>
          </a:p>
          <a:p>
            <a:r>
              <a:rPr lang="es-ES" dirty="0" smtClean="0"/>
              <a:t>Deep study of their properties</a:t>
            </a:r>
          </a:p>
          <a:p>
            <a:r>
              <a:rPr lang="es-ES" dirty="0" smtClean="0"/>
              <a:t>Study of mixtures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320630"/>
            <a:ext cx="4742284" cy="453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1547664" y="515719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factors</a:t>
            </a:r>
            <a:r>
              <a:rPr lang="it-IT" dirty="0" smtClean="0"/>
              <a:t> are </a:t>
            </a:r>
            <a:r>
              <a:rPr lang="it-IT" dirty="0" err="1" smtClean="0"/>
              <a:t>varied</a:t>
            </a:r>
            <a:r>
              <a:rPr lang="it-IT" dirty="0" smtClean="0"/>
              <a:t> </a:t>
            </a:r>
            <a:r>
              <a:rPr lang="it-IT" dirty="0" err="1" smtClean="0"/>
              <a:t>together</a:t>
            </a:r>
            <a:endParaRPr lang="it-IT" dirty="0" smtClean="0"/>
          </a:p>
          <a:p>
            <a:r>
              <a:rPr lang="it-IT" dirty="0" smtClean="0"/>
              <a:t>&gt;2 </a:t>
            </a:r>
            <a:r>
              <a:rPr lang="it-IT" dirty="0" err="1" smtClean="0"/>
              <a:t>factors</a:t>
            </a:r>
            <a:r>
              <a:rPr lang="it-IT" dirty="0" smtClean="0"/>
              <a:t> at a </a:t>
            </a:r>
            <a:r>
              <a:rPr lang="it-IT" dirty="0" err="1" smtClean="0"/>
              <a:t>time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Definitions</a:t>
            </a:r>
            <a:endParaRPr lang="it-IT" b="1" dirty="0"/>
          </a:p>
        </p:txBody>
      </p:sp>
      <p:sp>
        <p:nvSpPr>
          <p:cNvPr id="9" name="Rettangolo 8"/>
          <p:cNvSpPr/>
          <p:nvPr/>
        </p:nvSpPr>
        <p:spPr>
          <a:xfrm>
            <a:off x="1403648" y="1916832"/>
            <a:ext cx="64087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“</a:t>
            </a:r>
            <a:r>
              <a:rPr lang="en-US" sz="2000" b="1" i="1" dirty="0" err="1" smtClean="0"/>
              <a:t>Chemometrics</a:t>
            </a:r>
            <a:r>
              <a:rPr lang="en-US" sz="2000" i="1" dirty="0" smtClean="0"/>
              <a:t> </a:t>
            </a:r>
            <a:r>
              <a:rPr lang="en-US" sz="2000" i="1" dirty="0"/>
              <a:t>is the science of relating measurements made on a chemical system or process to the state of the system via application of mathematical or statistical methods</a:t>
            </a:r>
            <a:r>
              <a:rPr lang="en-US" sz="2000" i="1" dirty="0" smtClean="0"/>
              <a:t>.”</a:t>
            </a:r>
          </a:p>
          <a:p>
            <a:endParaRPr lang="en-US" sz="2000" i="1" dirty="0"/>
          </a:p>
          <a:p>
            <a:r>
              <a:rPr lang="en-US" sz="2000" i="1" dirty="0" smtClean="0"/>
              <a:t>1972, </a:t>
            </a:r>
            <a:r>
              <a:rPr lang="en-US" sz="2000" i="1" dirty="0" err="1" smtClean="0"/>
              <a:t>Svante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Wold</a:t>
            </a:r>
            <a:r>
              <a:rPr lang="en-US" sz="2000" i="1" dirty="0" smtClean="0"/>
              <a:t> and Bruce R. Kowalski</a:t>
            </a:r>
          </a:p>
          <a:p>
            <a:endParaRPr lang="en-US" sz="2000" i="1" dirty="0" smtClean="0"/>
          </a:p>
          <a:p>
            <a:r>
              <a:rPr lang="en-US" sz="2000" b="1" dirty="0" smtClean="0"/>
              <a:t>"</a:t>
            </a:r>
            <a:r>
              <a:rPr lang="en-US" sz="2000" b="1" i="1" dirty="0" err="1" smtClean="0"/>
              <a:t>Chemometrics</a:t>
            </a:r>
            <a:r>
              <a:rPr lang="en-US" sz="2000" b="1" i="1" dirty="0" smtClean="0"/>
              <a:t> </a:t>
            </a:r>
            <a:r>
              <a:rPr lang="en-US" sz="2000" i="1" dirty="0" smtClean="0"/>
              <a:t>developments and the accompanying realization of these developments as computer software provide </a:t>
            </a:r>
            <a:r>
              <a:rPr lang="en-US" sz="2000" i="1" u="sng" dirty="0" smtClean="0"/>
              <a:t>the means to convert raw data into information</a:t>
            </a:r>
            <a:r>
              <a:rPr lang="en-US" sz="2000" i="1" dirty="0" smtClean="0"/>
              <a:t>, </a:t>
            </a:r>
            <a:r>
              <a:rPr lang="en-US" sz="2000" i="1" u="sng" dirty="0" smtClean="0"/>
              <a:t>information into knowledge and finally knowledge into intelligence</a:t>
            </a:r>
            <a:r>
              <a:rPr lang="en-US" sz="2000" b="1" i="1" dirty="0" smtClean="0">
                <a:solidFill>
                  <a:srgbClr val="FF0000"/>
                </a:solidFill>
              </a:rPr>
              <a:t>.</a:t>
            </a:r>
            <a:r>
              <a:rPr lang="en-US" sz="2000" b="1" dirty="0" smtClean="0">
                <a:solidFill>
                  <a:srgbClr val="FF0000"/>
                </a:solidFill>
              </a:rPr>
              <a:t>" M. Delaney, Anal. Chem. 1984, 261R-277R.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/>
          <p:cNvSpPr/>
          <p:nvPr/>
        </p:nvSpPr>
        <p:spPr>
          <a:xfrm>
            <a:off x="2483768" y="1988840"/>
            <a:ext cx="4032448" cy="26642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000" b="1" dirty="0" smtClean="0"/>
              <a:t>Exploratory analysis</a:t>
            </a:r>
            <a:endParaRPr lang="it-IT" sz="4000" dirty="0"/>
          </a:p>
        </p:txBody>
      </p:sp>
      <p:sp>
        <p:nvSpPr>
          <p:cNvPr id="8" name="Rettangolo 7"/>
          <p:cNvSpPr/>
          <p:nvPr/>
        </p:nvSpPr>
        <p:spPr>
          <a:xfrm>
            <a:off x="3383868" y="1124744"/>
            <a:ext cx="2232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Let’s have a </a:t>
            </a:r>
            <a:r>
              <a:rPr lang="es-ES" b="1" dirty="0" smtClean="0"/>
              <a:t>look</a:t>
            </a:r>
            <a:r>
              <a:rPr lang="es-ES" dirty="0" smtClean="0"/>
              <a:t> at the data, </a:t>
            </a:r>
            <a:r>
              <a:rPr lang="es-ES" b="1" dirty="0" smtClean="0"/>
              <a:t>globally</a:t>
            </a:r>
            <a:r>
              <a:rPr lang="es-ES" dirty="0" smtClean="0"/>
              <a:t> (PCA)</a:t>
            </a:r>
          </a:p>
        </p:txBody>
      </p:sp>
      <p:sp>
        <p:nvSpPr>
          <p:cNvPr id="9" name="Rettangolo 8"/>
          <p:cNvSpPr/>
          <p:nvPr/>
        </p:nvSpPr>
        <p:spPr>
          <a:xfrm>
            <a:off x="1187624" y="1628800"/>
            <a:ext cx="1656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Which variables determine the </a:t>
            </a:r>
            <a:r>
              <a:rPr lang="es-ES" b="1" dirty="0" smtClean="0"/>
              <a:t>structure</a:t>
            </a:r>
            <a:r>
              <a:rPr lang="es-ES" dirty="0" smtClean="0"/>
              <a:t>?</a:t>
            </a:r>
          </a:p>
        </p:txBody>
      </p:sp>
      <p:sp>
        <p:nvSpPr>
          <p:cNvPr id="10" name="Rettangolo 9"/>
          <p:cNvSpPr/>
          <p:nvPr/>
        </p:nvSpPr>
        <p:spPr>
          <a:xfrm>
            <a:off x="539552" y="2997823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Which ones are the </a:t>
            </a:r>
            <a:r>
              <a:rPr lang="es-ES" b="1" dirty="0" smtClean="0"/>
              <a:t>most variable</a:t>
            </a:r>
            <a:r>
              <a:rPr lang="es-ES" dirty="0" smtClean="0"/>
              <a:t>?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187624" y="3861048"/>
            <a:ext cx="17281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How </a:t>
            </a:r>
            <a:r>
              <a:rPr lang="es-ES" b="1" dirty="0" smtClean="0"/>
              <a:t>similar</a:t>
            </a:r>
            <a:r>
              <a:rPr lang="es-ES" dirty="0" smtClean="0"/>
              <a:t> are our samples? Based on what?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3563888" y="4869160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Existence of homogeneus groups: </a:t>
            </a:r>
            <a:r>
              <a:rPr lang="es-ES" b="1" dirty="0" smtClean="0"/>
              <a:t>batch problems and outliers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6444208" y="3861048"/>
            <a:ext cx="1512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Quantitative response prediction</a:t>
            </a:r>
          </a:p>
          <a:p>
            <a:pPr>
              <a:buNone/>
            </a:pPr>
            <a:r>
              <a:rPr lang="es-ES" dirty="0" smtClean="0"/>
              <a:t>(</a:t>
            </a:r>
            <a:r>
              <a:rPr lang="es-ES" b="1" dirty="0" smtClean="0"/>
              <a:t>regression</a:t>
            </a:r>
            <a:r>
              <a:rPr lang="es-ES" dirty="0" smtClean="0"/>
              <a:t>)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6444208" y="1628800"/>
            <a:ext cx="15476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Qualitative response prediction</a:t>
            </a:r>
          </a:p>
          <a:p>
            <a:pPr>
              <a:buNone/>
            </a:pPr>
            <a:r>
              <a:rPr lang="es-ES" dirty="0" smtClean="0"/>
              <a:t>(</a:t>
            </a:r>
            <a:r>
              <a:rPr lang="es-ES" b="1" dirty="0" smtClean="0"/>
              <a:t>classification</a:t>
            </a:r>
            <a:r>
              <a:rPr lang="es-E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Batch</a:t>
            </a:r>
            <a:r>
              <a:rPr lang="it-IT" b="1" dirty="0" smtClean="0"/>
              <a:t> </a:t>
            </a:r>
            <a:r>
              <a:rPr lang="it-IT" b="1" dirty="0" err="1" smtClean="0"/>
              <a:t>problems</a:t>
            </a:r>
            <a:endParaRPr lang="it-IT" b="1" dirty="0"/>
          </a:p>
        </p:txBody>
      </p:sp>
      <p:pic>
        <p:nvPicPr>
          <p:cNvPr id="54274" name="Picture 2" descr="http://www.spectralworks.com/images/pub007d.jpg"/>
          <p:cNvPicPr>
            <a:picLocks noChangeAspect="1" noChangeArrowheads="1"/>
          </p:cNvPicPr>
          <p:nvPr/>
        </p:nvPicPr>
        <p:blipFill>
          <a:blip r:embed="rId2" cstate="print"/>
          <a:srcRect b="20000"/>
          <a:stretch>
            <a:fillRect/>
          </a:stretch>
        </p:blipFill>
        <p:spPr bwMode="auto">
          <a:xfrm>
            <a:off x="1619672" y="1484784"/>
            <a:ext cx="5522378" cy="4032448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2389522" y="551723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Room</a:t>
            </a:r>
            <a:r>
              <a:rPr lang="it-IT" dirty="0" smtClean="0"/>
              <a:t> temperature </a:t>
            </a:r>
            <a:r>
              <a:rPr lang="it-IT" dirty="0" err="1" smtClean="0"/>
              <a:t>changes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 rot="16200000">
            <a:off x="89912" y="306431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machine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 rot="20251868">
            <a:off x="5988365" y="5153027"/>
            <a:ext cx="197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operator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Multivariate analysis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55576" y="1412776"/>
            <a:ext cx="4392488" cy="36724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Consider multiple variables simultaneously</a:t>
            </a:r>
          </a:p>
          <a:p>
            <a:pPr lvl="1"/>
            <a:r>
              <a:rPr lang="es-ES" dirty="0" smtClean="0"/>
              <a:t>Pattern recognition</a:t>
            </a:r>
          </a:p>
          <a:p>
            <a:pPr lvl="1"/>
            <a:r>
              <a:rPr lang="es-ES" dirty="0" smtClean="0"/>
              <a:t>Cluster analysis</a:t>
            </a:r>
          </a:p>
          <a:p>
            <a:pPr lvl="2"/>
            <a:r>
              <a:rPr lang="es-ES" dirty="0" smtClean="0"/>
              <a:t>2D or 3D</a:t>
            </a:r>
          </a:p>
          <a:p>
            <a:pPr lvl="2"/>
            <a:r>
              <a:rPr lang="es-ES" dirty="0" smtClean="0"/>
              <a:t>nD hyper space -&gt; computer assistance</a:t>
            </a:r>
          </a:p>
          <a:p>
            <a:pPr lvl="2"/>
            <a:r>
              <a:rPr lang="es-ES" dirty="0" smtClean="0"/>
              <a:t>Hard to visualize</a:t>
            </a:r>
          </a:p>
          <a:p>
            <a:pPr lvl="2"/>
            <a:r>
              <a:rPr lang="es-ES" dirty="0" smtClean="0"/>
              <a:t>Bring back the problem to 2-max3 dim</a:t>
            </a:r>
          </a:p>
          <a:p>
            <a:endParaRPr lang="it-IT" dirty="0"/>
          </a:p>
        </p:txBody>
      </p:sp>
      <p:pic>
        <p:nvPicPr>
          <p:cNvPr id="10242" name="Picture 2" descr="https://encrypted-tbn3.google.com/images?q=tbn:ANd9GcQGPquh1AYSGG662wEUeTAp3MLNTmKqPI0nEay56pAecdzHwCs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84784"/>
            <a:ext cx="3024334" cy="3024336"/>
          </a:xfrm>
          <a:prstGeom prst="rect">
            <a:avLst/>
          </a:prstGeom>
          <a:noFill/>
        </p:spPr>
      </p:pic>
      <p:sp>
        <p:nvSpPr>
          <p:cNvPr id="10246" name="AutoShape 6" descr="data:image/jpeg;base64,/9j/4AAQSkZJRgABAQAAAQABAAD/2wCEAAkGBhQPEBQUEBQUFBUUFBQVFRUVFBQVFRUUFBQVFBQUFBcXHCYeFxkjGRcVHy8gIycpLCwtFR4xNTAqNScrLCkBCQoKDgwOGg8PGiwkHCIsLC8wLyopLCwqKiosKiwpNSkvKiosKSksLC4sKS8qKSwqLiwqLCk1Mi0sLDAsLCwpNf/AABEIAMwA9wMBIgACEQEDEQH/xAAbAAEAAwEBAQEAAAAAAAAAAAAAAgMEAQUGB//EADsQAAICAgECBQIFAgMGBwEAAAECABEDEiEEMQUTIkFRMmEGI3GBkRRCUqHRJDNTcnO0FmOCkpOy8BX/xAAaAQEBAQEBAQEAAAAAAAAAAAAAAQIDBAUG/8QAMxEAAgECBQIDBwQBBQAAAAAAAAERAiEDEhMxQVHwYXGBBCKRobHR8QYyweEjBRRCYpL/2gAMAwEAAhEDEQA/APpKnKk6ip+ik/NkKipOoqJBCpn8Q61cGMu90PYdyTwB+5mupn6/w9c+NseQEq3xwQR2YH2IPMxXmyvLvx5heJ5fhv4lXOuSkcPjAJxgbkhjqCuvLC+/HEdL+I1bHjJVizeUpVdV9eXCMq0MjAhW5VSe5Fcy7wT8M4+kLsjO7OACzkfSOaAUAd+Z62s5YKxci1H73MG26eEeb4V4h5wflTqVFr2NrzxZr1BiOfpZf1O+pLWdqd0ZbuV1FSdTlSyQhUVAyr/iX+RJxJYZCoqT1jWR1JbshCoqWeWfgxrM6tHVGlTU+CuoqSLD5H8znmL/AIh/Il1KepdOvo/gcqdqdHPbmdqakxsRqKkqipZBGoqSqdqSQQqKk6iokEKipOoqJBCok6iJBYRFSZEVMSQhU5UsqKiQV1FSyoqJBXUVLKiokFdRUnUVLIIVIuOD+hltRrEg+MwYiGU6twVP0n2In0ev2noVOVMOmT2v2tvgrMiDfb7/AOXBnl/+Gyu5xZnRsjOzECgS2YZBYxshNLulk3TnnioweBZMbBv6jIyjzicQWlc5SzWRv3BY8fT2pVNk/L9s9h/3FKTcR6nDDy07M+hxuKHI7fP2mXM4BJJAF9yQB3nj9R+Gmej57hlKlG15QABXVCGBUMoo1UdT+HcmRWRuocoysGDKXvYYwe71XpY1VDzDVe/x1+m0m3n+S+59r2f/AFfR4n1f2JdWhLtwe/x9p5HU4TufSf4PwJ9R0nTMhcsxIZvQvsiDso4HuSfsNV7KDNNTtR+naaXOp8v7Pp0fqqui2kv/AF/Rg8JSsKWK4P8A9jNdSdRU/S4VGnRTR0SXwPyXtGLrYteLEZm38XJCoqWVFTpJxK6nak9YqJBXU7UnUVEghUVJ1FRIIVEnU7ElJ1FSdRUxJCFRUnUVEgrqKllRUSCuoqWVOVEghUVJ6xrEghUVJ6yGHKHFqbFkX91JUj+QRGZbFhxJyp5HX+e2Vjgc6Iih0Cobcklguy3uMbIw5rsKNmvb1mPoV/M6j/rL/wBt00juWlwU9MznLR8zQYl5yKotzrVFQPUBttfFsKA1N7qlmsayqxG5IVFSesaxJCFRUnrGsSDMepTcY913IsJsNiPkL3rgynqPFcWNQzNwxoUDdkX2qxxX8j5lY/DuL+p/qPVueav0baeXtVXevHeb36VG+pVPvyoPPzz7zFLrczG9vI1Y6VipOoqbkyQqKk9Y1iQQqKk9Y1iQQqKk9YqJBCollREg7Es1jWc86OumyuoqWaxrGdDTZXEs0jWM6GmyuJZrGsZ0TTZXEs1jSMyGmyuKlmk5pGZDTZCpi8PNvnP/AJw/Xjp8C8/xf6ETWG1UeYVBJri6smlAv9QJm8NwhX6gAV+eD+56bpiZhYiqah7bounUuDXU4rA9iD7cc8/EnXNV7d7Hf4rv8/xO6TarTM6bIVFSS8334Ncgj78X3HPed0lzIKiSESekaRmRdNkIk9JFzQJ5New5P8TLxKUpZVhVNwjkSzWNZcyJpsripZrGsZkNNlcVLNY1jMhpsrqKlmsaxnRdNldTsnrEZ0NNl2sayyoqfO1D62kivWNZZUVGoNJFesayyoqNQaSK9Y0llRUag0kVazus7kyhSoIPqNClYjtfJApR9zJ1GqNEq1mJvFEGt8lywQLbMwW7NUKqm/ibApDEs1q2oVQn0nmySO4Njv2r7yKouJL1Hp2J0QDkkk0o9+efmcK8avdOEpmfz0NLCoSuUdVjGQVs4oBiqj1EEEgfY8e3PEz+Dvfnsysn5q2H+oV0vTD1ff3/AHmjrx5uMHHldQzKA2NsYH1VY3HPPsOTVCY+mwor58bBirZ7LFiAD/R9OSSb9+eB2kpxFTU63aefp2mc3h7qnfxff0NS4zlyq4o40BKkMbLkFSGBFEUTz8zTgyhxa9rI7Ecg0e8r6nxLVNwjOC1AIVLMo7sgJANerix9J+02kTphYlF3Ry/4X8R6EpwltNynSNJbUr6lyqkquxA+m6ubqxsqlm9FHNY1ksOTdQ1EbAGmFMLF0w9j9pOpdUaKM+ZWr0AE2PqJAr37QemF2OPVsa42NV6q78V/AmioqZdU7mlRGxVpO6yyoqb1GZ0UV6zmktqKk1GNFFWkaS2oqXUY0UVazussqKjUY0UVaxLaiTUY0kdiInI7CIiUCIiAJHzBetiyCQLF0OCa71yP5kpBsYvahsAQDQujRIv2BIH8SMqGXMqC2YKPliAP5M7kQMCGFg8ETHl6l/JRzjUElTkQnfVb9eugO7AcihzLG8SxcAuoLBSFJ1esnC2p9S2TXIHMw6k5T2+5p0OCeRlQqWfUfQFLKFJJFVfJb2FH3kf6hAPy9GLlqCladgPULHF+mjfxKExjAoUnJk2f0kg5SmxAFs1nUHmyfn4mfxYaLiprcZAQBSByTXrKj0i2B454nHExHlbjp0tMfOPAw0qVJRhZDeF9lC+pk2QKgILEFibdNjXFV9hKcGD0ZQm2XynADO7HasSDRtdmYXseeQHXuKM09P0iKcoxuhfK4/tvVlTn5v6Sea5Fd5X+H+h8sZ8L3/vm9W4LN+T09E1R2IIbgUO1zxYaqrSp6eMrNwuUo3m08dDGWmqptpd8M9Hp8djzMLfUlaMX8uwQNq7g+mv0m+V9Q7AAooY7CwW1pSfUwNGyPji/kSyfTopy2/HobQkcmMMCD2P7SHU4iwoGuRfF2PicxWQpFoBY1IF0LUX8exhy5Tpt6Xnw6dwSYcFqLQAHYAAfoBUXO1Kn6dSwfUF1BCn3o9x+83ZBzwWwTI4ySORR+Lv345/SoLi9b5q6+woE/wCY/mZzKJ69SjHkDC1NjnkfYkH/ADB/iSnAJ2aUxfcCIiAIiIAiIlAiIkAiIgCIiAIiIAlXVJsjAhTY7P8ASff1faWGeV17ZcnTO4whc6bnEp0ykMOA6V/cVJofPHI74re68CpxfoR8PKM6ti84oGcKQxGBQqaFVUGigK0OOGHFTT1BxZDk1VMmVF1Zb1am9QUtVgGv8p5X4f6fqsuAHq3yJkXIQhPpdsVAHzEFKTy1EgnsfYTL+JvDDh83qEJDavprspQsEQu2SyeFB49y55Fmcacyob9flxvEFbVbh7VWv42SfDnnY19Zl8xVdM+bExUlcQulbGhLqRVHgHg8G7B5BmZnBZsiKEpd8ZxgeWR6qLgcMGa3Hz2PPejpsJdMWQ9SzcjFkZce+PbGFf8AMZzdhhqXF7cXzzO6qcowvjORMiIRlDcOxCFnxjalQAblTye4LUZ87HddbyppeT3cP4dUp46F07Nt+W9v4m/EHqeE4VzZGdbHksMZFDUuo3ZguzBL32H935nPtWvw3B6+osksMwG9ANz0vTHjjj4/adyeEfnJkVgoFF1C/wC8YXTEgg3yfkc9uJzpVIz9Qy7H8zGhSxrfkdOTlF9jqQte+o957sHCWFS06eeHPrHHRRt8TnsejjSgBZNACzVmvc0ALkoiew0JXmxklaYrTAkAD1Af2m/b9Jn6nrzis5FpAVpgfYkglr7UKMx9T0ZfLj8q18rIzMzCz6lYUux5Bog/Zvacaq5UpW9U9+kfOy62ucniUzl57/Pkeji6FEd8irTPW5+de1yeFSq0zbEXbUBfJI4HHah+08sdQePPfnEwDFRru2ylW+NTRB7cg8AVenqOtD5PJx5NcikM3oDDUclTsK5HFjtYkwa6cRvLx4/bx7uXUptctfpFyj1MWBOy0a1BWqUr7d/5lgxFEIx1YsjYmrJJ5PJqyZ5x6sszMmXXHiyBWXQVSU2QKQLNg1+3E1B0IUHIWZhkKMCQxHJatfcA188fM6VOFkpd/Pafjvx5HPDroqqeJF/GLr7G2QysQpKjYgcC6s/FntIYOoL/ANpC80TwSQSCNe47d5dL+5OLb93/AB6HZNVKUcC837zsRNJJbFEqw59iw1ZdW19QADcXstE2v8fpLYgoiIggiIgCIiAIiJQIiIAmTrla1YZRjQbeYCFpgRQ9Z5Qg82CJZ03TaF/W7bNt62vXgDVOOF47feTz9OuRSuRQynurAEH9Qe8w06qY7+RuyfgZOp8L8xFHmOMiAhMwrcEiia+k2OOR/rMfiWPKmF/K2LhwS2RAy5B3oLdFeymq4s9xzqbqFxIc/Ufk6KykeZsgXYUewBJ1WuOLqZM641yLnDMR1BTGyOXCkN6UPlV9QNCzwBfIuebEpUWs+7x2zrTm/buu3HfmY+m8zqQy/wC7AKtkb0FXViTWNUJCMF525vgkc8Y/Fuk6fceS5YshIwrjXKDYHqYZPSq0ACDyCQeDD4GxdSoWwyNjKqrZGXDjyMcbEbqVIprKrqKI5BWzpxdA2fd8LBcYdipbI+XHmW3XIjIrChY5HIPp44nz1SphUy73fh62V7p/NnOpwnKjw3X9ryRfj8x8zFDqD5JVRqcq9MxG6MuoKAenkEkE/V7T0PBlZHzo5DHzFYEWbTycWNdixJL/AJTX+x95b4RmVlIRFRU0VALvQIpQGwOwIqiePi53w/8A3nUf9df+16Yz6WFQ/wB6dnPHfPP3OaiEka0y2WFH0kDkUDYuwfce37H95gRM3W9AuYKGv0urrXB2U2P9P3nocpA0MoI5Fj7ixPI6zq1Zz/T5PzlUEqdgHQNZUllI/cAkc13mrNjJzYy1+ksUK7VyjAjJzXY2ODyv3E83rciPj2845lc+XqMaNYa0Kn3Asgn/AJZ4cfEToqqa26RmmLNX8Yjdz035VZqmklbnud/kYOn8zKCwQOocbY3yDE24CnVtUcZLtORrYoEcSXnInUZHzI7h79dINNGB1ZdgW1oG/ZfmZeqyeWyaYcvIKsyUCmh1soWBJobDg0aqV4vE28v88FSuRj5xxr5mEk65BkdLxqdCo27EArzQI8eolR70Ol7z7z4vNrtPmItKTcnkwaVU1la930ndbbwmpW/nEno9D1YzFQcflceVkALKNT3B3VWAKoK2AsAj4M3rlPmNixnXRPyxsCrK2MgMDrwwK7e/1XfNDB12ZclLhOw0CKwbygSMbOGXIho3r9hRI5siehk698GRcZRdCWrlixVm9JX4IPBWvcEcA17acNLM6m1DvfmFsrzMtpXvZyyvEaSU+7a6T2dt1tdXfHTk9LHm1xbWcuq8lQNnK8GhYF2D8czqdXYQhX9fyK14v188f5zys+TEdlyucaIEcocbIqg6nIpfUBwSwBIJILHtc9jKrGtSBTAmxdqD6gPgke891NSqVu/gz006kw4St4t9d+OOvJZUSrpumGJdVurJ5N8sbP6c2f3MthS1c7nAZ2VYulRGZlUKXNsQK2Ivlvk8nmWyKeSEWSyDZ4N8Hg8Ec/Pf/wDUJKIlgCIiAIiIAiIlAiIkAiIgEciBgQQCD7EAj9we88/LivJivMgfHbZAAgZ8ZNVR5Re3PaxPSnmZuhxZshG7F8bKXAfkK9MMbj/htr9PvU5YifC+cd/Y6U1QZei8L3yZMhyKGYMjHA50ewQrZEZmAZQxq/m+3E2eEYkbCpViwV3NhWx227htlIBPdgbHPJ95Z0vhyY2LDGqFbVSp/spO4HAPpA/9IksK48xTKhJ0LhaLKt2yPamr5vv+sxhYSSzRfzfWTNdSdcT97ersY+h6wLnyYRwNiVB3LFnXdiL419L9veW+EYNG6kFmf88G3NnnpumNfoLofYSvquiXCEXD5eLfOpI1an5tlGhGpoE/F9xyZzH1QGbNjumyZwB6gGAHR9Ns6gg7FeDX+lHGDNKqVd4tbxi3cfyZ2RrO2N8SY8Y8s7BiL9FAsv25PHP+KWdZ0YyjViwHNgGgwIqm+R7yfTYiiKrMXIFFiAC33IHH8SPWu6oTiUMw5Ck1YHJF+xI4B+87uFQ8230UbWM5ZUMw+J57RunxHbKcYpdlsJaoXIJBI5/ejPmcpbEciEsxxqooMHZNFBVgpNAmmYm/7a5nq9V0uXPgxZGGjIzOQ7WxKOXxAnU8EhQR8E96Bnlafk+UHbHsSczMcuyo96HG529HORqLGrPK+3x8al4uKlU72aWaLTbxm3E/RHHHxv8AFVQ/p5L4X5hb8SYOq6esCnq2XMMZFFUA4bzDtioWwK6jSyfSw5FWOLIMi6WyoRSHy1ZRsrB1Hl2WOMA0zWaoga3NbF8dFiv5bBMoNhdib869wNWB+kg0QDXpBlfR9GfLsvxkHrJVsi5Bk1IYBPoJFC7Kgqe/JnWh100qqtr/AI7SrubxKdt3ClzvSeD/ABVNpNtX4URbbfj7QX9P1Oo08tnYhWGjH0W4dcZVySatiHv2AIoEz0ehTCCjN1CrS6o5yBcq2oPlM4AUqBZo2L5F8VV4YNgxbE7Mo8nHtlp3dLZ1ZhsB7+qzdn5nr+H9KugwZ1d20LlmUcLtqEbIvdwGA/SfQwYrivhPrm8n5tbtzvZm8LDqUO0wv+q6xZebstt1y/RTF25DKFKmwCzEaiy37Gx8/pL2WxU8PJ4WnnnExdseVMjHGxdsdFgSqqxKK23rFAGg1cXPdm6U2mqlHf0Ppp01THkUdNhGHGF2JC3ye4WyQP2FD9hLgZAYfqssdj89uKpfgSWNNQALoADk2eBXJ9zNUqF39S8koiVL1SFygdC4FlAylwOOSt2ByPb3E0C2JF3C8sQB9yB2BJ7/AGBP7GSXnkc/pz27wBE5t/l3+19riAdiIgCIiUCIiAIiJAJFcYBJAFmrPua7X/JkoiEChMbjIxLg4yo1TUAqw7nYckH4Mjh65WZkPpYMyhWKhnAAJdVuyvNX9jNMy5ujQ5VzOecasBdaqG+pjfahfN9mMy5UQaUcmfH0aFicSlGxFlF7Kp39TGrpwdiQfkfaVeA9MyecMrea4zC3KqDZ6XpuBQ9ga/TvKvBeofy2GPCLbLkIbzCcJsg+ZuRZsk8IpBN88kjXj8NdXfIHQPkCB/yRrSChVOrn3rZzVn2oDFFLbzPd7/eOpnKqPdWyNaIENKp9bFmI7Akck2eLoDj/AFMliRtm2IIJGoAoqK5BPv8AMyY+qz7lWxIQCDuMhVSp/wANqSzDmwdR25N8VeI5jkxFXw5QDqXAokLtVqcRbZhw2ovi/fiWpws2/cR8QoShFf4qws/T0rMo2GxX2TkMWNWFHuQQQLN8UfITw5eoU/mvlrImMsxVt8bCiSyE7o1mi9svfvyfQyeLt5nlr5S40GK2zlkZkNBuGKkGr5N8iivM1db4bkFP0r+XSEaqBo/+G1I1Nex78meLGporeok2k/HjpDU+k/U51zXbj5nh58Ktn1wuMmQMgIKsKXXcIdhqRSk7iz7WDNI8Dy4has+yoApUqQ2pJRWRuGUCgAQa2NcgEeuvg6bDIlo1luCCNmDbWO1+o2fc8zvR7uRtlBbEzB1QCnBBC72LB4v00LB9p3fs+erNdNcqEn6Xa/FzyYWC6LOb9HKWy555+MGHpmbDnd8qViyMpVhVY78xicgPKmzyRwN/gEz1unTJsxdl1s6qqken00WJJthTdqBvsJDrmRBsy7HUqq+m27EqoYhSeB3lrYlyBGIuiHWxRBrg/INEj9yD7y0YeX3ZunMTw+tvM9dNLTfTvtHChDs7EFQvA0BZSLLGwNjY9vt95HFmOQo6EHGy3yGDc3RAIBHtwfvNNTiqAKAofA4E9cldMvwOxESGz88/EfQdcfEWyYfP1Hl+QUJ8oDUAhgPT9e97+x+Kn1/W+B+b5pGRkbIcROpcAeUBQIV1sGuaIPYWRxPUic6aIbc7kShtnhv+FgdicjbOujNR5X/aR6gWN+nOB+uJT+nOr/Db5GZhnK7bf2MTTZjlK2MoGvZRwCAvBFz3YmzR5/hnhZwvmY5N/NZWoqQQRtZLFiWJBUe1BBx3iehEEEREAREQBERAEp63qfKxvkILBEZ6XudVLUL9zUulHU9amKt2AJ+lRZdv+VFtm7HsPaAeF4F+KcvW48jY8AV8eVV1bIdWxtzYfUAOBdij7exlX4i/E3U9JhRh06lnyMnqLairZaCnksin+4UQeCJ6/To5FYsa9MhJJtU8w+1jGh1W6HLEn5WacHQKjbcs/bdzs9fC9gg+ygDjtMJVZYbuSHHieB4f471mZ2P9N5alUdUyODkCasHKoAhJL6H1Mo7iwe3peEeHOcSnrD5uWwx2rVTXACABARfeibF2aFetcTZopbp9g4diwfiuF1UrRAI5+efvJ4cQRQoshQALNmgK5PufvJxIqUiCZeoy5NiqIPo2V2JK7BgNGUCxwbu/njiWdZ0i5kZHvVhRo0fngjsbAN/aWqKH6SOXYGN+mRsrBsRNqrFyF0Yo3pXvewJvke5+8yHwVW/MTGuLKzo79v7WOwJUDa+TZ/XjmexElNGWUrb7ech3jwPL8R6Z8WO8L5ywI42GW7Ist52zEAD6VI79uSZHqej6nyiEzYxk1uxiClsgHuxJXUmh9F17z1om1MkalQeXg6rLkUNl6b1KwpVyIx2HJYeb5Y1sCjZJ44E0/wD9NQaZcq892xZNTXc7KCqj7sRNcQtoYSSv1M+DxHFkrTIjFr1Adbaruhdnsf4M0ESvqOnXIKyKrg9w6hgffkMD7zMvg+Jb0U474/Kd8VC7oDGwC8j2qUptiYv6Fx9GfJ+jriyD7D6Q37liT83zH+0L/wAB/wD5MJ/QAnJ/N/t7kDbExf17j68GT7lGx5B9q9Qc/wDsH8czjeNYl+tjj/6qPj5+AzgKx/5SYBuieX4r158rbpsiMVyYQ2hxuSuTKuPUWdVb1WNiB6f3lPh/W582R0crhbF5JOPVHORHAZnJ2OqkhkFdmVuWoSA9qJi8L63zVyWysUz5sZ17Dy8jBQeTTaa3+t8XEA2xESgREwN4wrbDADnZSQRjI1DD2bKSEU/Isn7SA3zJ1PiiY2CctkPbGil3rjlgPoHI5ahz3lP9Flyr+e+gPfHgZlFfDZTTtx7r5fbtNuDAuNdUUKO9AUL9yfk/c8mCmTy8+Q+plwpX0pT5Sfu59CfoobufV2l3S+HY8RYooDPW78s71wN3a2b9zNMQQRESgRESARESgSnpOp8xdtWXlhTABgVJHsSKNWKPYiXAQZm8+AKs2UqVpSwLUSP7Qf7qrkXXxV37VGTqVVlQmmfbUUedRZ57duee9GuxlsiUBIJAsdvt+kjzcAlERNgREQBERAEREAToau3H6TkQCn+kTYNomwum1XYX3o1YuSfArFSyqSvKkqCVJ7lSeR+0siAcArtE7EgPD/EPjzdO6pj02OHPlp0yOW8s41RECEUWd6JJ4AuZuk/EHU9TZ6fCoCtoWyX5ZZRTlMyuA677ICiPetki9R6+fwPE+UZco8xv7BkpkxgV9CVXcbWQTZ79qlj8EVS7rkyqHyNkbGGAQ5GrZwa3FkbEBqu+OTAPN6DE+fNnXqcgyjH5Y8tEfFiXfclWRmJzClUh2JU7MAPSZ7mLEEUKoCqopVAAAA7AAcASvp+gGGxs+RqUHJkILsFHpB1AFCzwAOST3JJugCIiUCJydkAiIlAiIkAiIgFefAuRSrgFWFEEAgj4IPBjp8AxoqLwqqFA+Aoof5SyJMqmeQIiJQIiJQIiJAIiIAiIlAiJyQHYiIAiIg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8" name="AutoShape 8" descr="data:image/jpeg;base64,/9j/4AAQSkZJRgABAQAAAQABAAD/2wCEAAkGBhQPEBQUEBQUFBUUFBQVFRUVFBQVFRUUFBQVFBQUFBcXHCYeFxkjGRcVHy8gIycpLCwtFR4xNTAqNScrLCkBCQoKDgwOGg8PGiwkHCIsLC8wLyopLCwqKiosKiwpNSkvKiosKSksLC4sKS8qKSwqLiwqLCk1Mi0sLDAsLCwpNf/AABEIAMwA9wMBIgACEQEDEQH/xAAbAAEAAwEBAQEAAAAAAAAAAAAAAgMEAQUGB//EADsQAAICAgECBQIFAgMGBwEAAAECABEDEiEEMQUTIkFRMmEGI3GBkRRCUqHRJDNTcnO0FmOCkpOy8BX/xAAaAQEBAQEBAQEAAAAAAAAAAAAAAQIDBAUG/8QAMxEAAgECBQIDBwQBBQAAAAAAAAERAiEDEhMxQVHwYXGBBCKRobHR8QYyweEjBRRCYpL/2gAMAwEAAhEDEQA/APpKnKk6ip+ik/NkKipOoqJBCpn8Q61cGMu90PYdyTwB+5mupn6/w9c+NseQEq3xwQR2YH2IPMxXmyvLvx5heJ5fhv4lXOuSkcPjAJxgbkhjqCuvLC+/HEdL+I1bHjJVizeUpVdV9eXCMq0MjAhW5VSe5Fcy7wT8M4+kLsjO7OACzkfSOaAUAd+Z62s5YKxci1H73MG26eEeb4V4h5wflTqVFr2NrzxZr1BiOfpZf1O+pLWdqd0ZbuV1FSdTlSyQhUVAyr/iX+RJxJYZCoqT1jWR1JbshCoqWeWfgxrM6tHVGlTU+CuoqSLD5H8znmL/AIh/Il1KepdOvo/gcqdqdHPbmdqakxsRqKkqipZBGoqSqdqSQQqKk6iokEKipOoqJBCok6iJBYRFSZEVMSQhU5UsqKiQV1FSyoqJBXUVLKiokFdRUnUVLIIVIuOD+hltRrEg+MwYiGU6twVP0n2In0ev2noVOVMOmT2v2tvgrMiDfb7/AOXBnl/+Gyu5xZnRsjOzECgS2YZBYxshNLulk3TnnioweBZMbBv6jIyjzicQWlc5SzWRv3BY8fT2pVNk/L9s9h/3FKTcR6nDDy07M+hxuKHI7fP2mXM4BJJAF9yQB3nj9R+Gmej57hlKlG15QABXVCGBUMoo1UdT+HcmRWRuocoysGDKXvYYwe71XpY1VDzDVe/x1+m0m3n+S+59r2f/AFfR4n1f2JdWhLtwe/x9p5HU4TufSf4PwJ9R0nTMhcsxIZvQvsiDso4HuSfsNV7KDNNTtR+naaXOp8v7Pp0fqqui2kv/AF/Rg8JSsKWK4P8A9jNdSdRU/S4VGnRTR0SXwPyXtGLrYteLEZm38XJCoqWVFTpJxK6nak9YqJBXU7UnUVEghUVJ1FRIIVEnU7ElJ1FSdRUxJCFRUnUVEgrqKllRUSCuoqWVOVEghUVJ6xrEghUVJ6yGHKHFqbFkX91JUj+QRGZbFhxJyp5HX+e2Vjgc6Iih0Cobcklguy3uMbIw5rsKNmvb1mPoV/M6j/rL/wBt00juWlwU9MznLR8zQYl5yKotzrVFQPUBttfFsKA1N7qlmsayqxG5IVFSesaxJCFRUnrGsSDMepTcY913IsJsNiPkL3rgynqPFcWNQzNwxoUDdkX2qxxX8j5lY/DuL+p/qPVueav0baeXtVXevHeb36VG+pVPvyoPPzz7zFLrczG9vI1Y6VipOoqbkyQqKk9Y1iQQqKk9Y1iQQqKk9YqJBCollREg7Es1jWc86OumyuoqWaxrGdDTZXEs0jWM6GmyuJZrGsZ0TTZXEs1jSMyGmyuKlmk5pGZDTZCpi8PNvnP/AJw/Xjp8C8/xf6ETWG1UeYVBJri6smlAv9QJm8NwhX6gAV+eD+56bpiZhYiqah7bounUuDXU4rA9iD7cc8/EnXNV7d7Hf4rv8/xO6TarTM6bIVFSS8334Ncgj78X3HPed0lzIKiSESekaRmRdNkIk9JFzQJ5New5P8TLxKUpZVhVNwjkSzWNZcyJpsripZrGsZkNNlcVLNY1jMhpsrqKlmsaxnRdNldTsnrEZ0NNl2sayyoqfO1D62kivWNZZUVGoNJFesayyoqNQaSK9Y0llRUag0kVazus7kyhSoIPqNClYjtfJApR9zJ1GqNEq1mJvFEGt8lywQLbMwW7NUKqm/ibApDEs1q2oVQn0nmySO4Njv2r7yKouJL1Hp2J0QDkkk0o9+efmcK8avdOEpmfz0NLCoSuUdVjGQVs4oBiqj1EEEgfY8e3PEz+Dvfnsysn5q2H+oV0vTD1ff3/AHmjrx5uMHHldQzKA2NsYH1VY3HPPsOTVCY+mwor58bBirZ7LFiAD/R9OSSb9+eB2kpxFTU63aefp2mc3h7qnfxff0NS4zlyq4o40BKkMbLkFSGBFEUTz8zTgyhxa9rI7Ecg0e8r6nxLVNwjOC1AIVLMo7sgJANerix9J+02kTphYlF3Ry/4X8R6EpwltNynSNJbUr6lyqkquxA+m6ubqxsqlm9FHNY1ksOTdQ1EbAGmFMLF0w9j9pOpdUaKM+ZWr0AE2PqJAr37QemF2OPVsa42NV6q78V/AmioqZdU7mlRGxVpO6yyoqb1GZ0UV6zmktqKk1GNFFWkaS2oqXUY0UVazussqKjUY0UVaxLaiTUY0kdiInI7CIiUCIiAJHzBetiyCQLF0OCa71yP5kpBsYvahsAQDQujRIv2BIH8SMqGXMqC2YKPliAP5M7kQMCGFg8ETHl6l/JRzjUElTkQnfVb9eugO7AcihzLG8SxcAuoLBSFJ1esnC2p9S2TXIHMw6k5T2+5p0OCeRlQqWfUfQFLKFJJFVfJb2FH3kf6hAPy9GLlqCladgPULHF+mjfxKExjAoUnJk2f0kg5SmxAFs1nUHmyfn4mfxYaLiprcZAQBSByTXrKj0i2B454nHExHlbjp0tMfOPAw0qVJRhZDeF9lC+pk2QKgILEFibdNjXFV9hKcGD0ZQm2XynADO7HasSDRtdmYXseeQHXuKM09P0iKcoxuhfK4/tvVlTn5v6Sea5Fd5X+H+h8sZ8L3/vm9W4LN+T09E1R2IIbgUO1zxYaqrSp6eMrNwuUo3m08dDGWmqptpd8M9Hp8djzMLfUlaMX8uwQNq7g+mv0m+V9Q7AAooY7CwW1pSfUwNGyPji/kSyfTopy2/HobQkcmMMCD2P7SHU4iwoGuRfF2PicxWQpFoBY1IF0LUX8exhy5Tpt6Xnw6dwSYcFqLQAHYAAfoBUXO1Kn6dSwfUF1BCn3o9x+83ZBzwWwTI4ySORR+Lv345/SoLi9b5q6+woE/wCY/mZzKJ69SjHkDC1NjnkfYkH/ADB/iSnAJ2aUxfcCIiAIiIAiIlAiIkAiIgCIiAIiIAlXVJsjAhTY7P8ASff1faWGeV17ZcnTO4whc6bnEp0ykMOA6V/cVJofPHI74re68CpxfoR8PKM6ti84oGcKQxGBQqaFVUGigK0OOGHFTT1BxZDk1VMmVF1Zb1am9QUtVgGv8p5X4f6fqsuAHq3yJkXIQhPpdsVAHzEFKTy1EgnsfYTL+JvDDh83qEJDavprspQsEQu2SyeFB49y55Fmcacyob9flxvEFbVbh7VWv42SfDnnY19Zl8xVdM+bExUlcQulbGhLqRVHgHg8G7B5BmZnBZsiKEpd8ZxgeWR6qLgcMGa3Hz2PPejpsJdMWQ9SzcjFkZce+PbGFf8AMZzdhhqXF7cXzzO6qcowvjORMiIRlDcOxCFnxjalQAblTye4LUZ87HddbyppeT3cP4dUp46F07Nt+W9v4m/EHqeE4VzZGdbHksMZFDUuo3ZguzBL32H935nPtWvw3B6+osksMwG9ANz0vTHjjj4/adyeEfnJkVgoFF1C/wC8YXTEgg3yfkc9uJzpVIz9Qy7H8zGhSxrfkdOTlF9jqQte+o957sHCWFS06eeHPrHHRRt8TnsejjSgBZNACzVmvc0ALkoiew0JXmxklaYrTAkAD1Af2m/b9Jn6nrzis5FpAVpgfYkglr7UKMx9T0ZfLj8q18rIzMzCz6lYUux5Bog/Zvacaq5UpW9U9+kfOy62ucniUzl57/Pkeji6FEd8irTPW5+de1yeFSq0zbEXbUBfJI4HHah+08sdQePPfnEwDFRru2ylW+NTRB7cg8AVenqOtD5PJx5NcikM3oDDUclTsK5HFjtYkwa6cRvLx4/bx7uXUptctfpFyj1MWBOy0a1BWqUr7d/5lgxFEIx1YsjYmrJJ5PJqyZ5x6sszMmXXHiyBWXQVSU2QKQLNg1+3E1B0IUHIWZhkKMCQxHJatfcA188fM6VOFkpd/Pafjvx5HPDroqqeJF/GLr7G2QysQpKjYgcC6s/FntIYOoL/ANpC80TwSQSCNe47d5dL+5OLb93/AB6HZNVKUcC837zsRNJJbFEqw59iw1ZdW19QADcXstE2v8fpLYgoiIggiIgCIiAIiJQIiIAmTrla1YZRjQbeYCFpgRQ9Z5Qg82CJZ03TaF/W7bNt62vXgDVOOF47feTz9OuRSuRQynurAEH9Qe8w06qY7+RuyfgZOp8L8xFHmOMiAhMwrcEiia+k2OOR/rMfiWPKmF/K2LhwS2RAy5B3oLdFeymq4s9xzqbqFxIc/Ufk6KykeZsgXYUewBJ1WuOLqZM641yLnDMR1BTGyOXCkN6UPlV9QNCzwBfIuebEpUWs+7x2zrTm/buu3HfmY+m8zqQy/wC7AKtkb0FXViTWNUJCMF525vgkc8Y/Fuk6fceS5YshIwrjXKDYHqYZPSq0ACDyCQeDD4GxdSoWwyNjKqrZGXDjyMcbEbqVIprKrqKI5BWzpxdA2fd8LBcYdipbI+XHmW3XIjIrChY5HIPp44nz1SphUy73fh62V7p/NnOpwnKjw3X9ryRfj8x8zFDqD5JVRqcq9MxG6MuoKAenkEkE/V7T0PBlZHzo5DHzFYEWbTycWNdixJL/AJTX+x95b4RmVlIRFRU0VALvQIpQGwOwIqiePi53w/8A3nUf9df+16Yz6WFQ/wB6dnPHfPP3OaiEka0y2WFH0kDkUDYuwfce37H95gRM3W9AuYKGv0urrXB2U2P9P3nocpA0MoI5Fj7ixPI6zq1Zz/T5PzlUEqdgHQNZUllI/cAkc13mrNjJzYy1+ksUK7VyjAjJzXY2ODyv3E83rciPj2845lc+XqMaNYa0Kn3Asgn/AJZ4cfEToqqa26RmmLNX8Yjdz035VZqmklbnud/kYOn8zKCwQOocbY3yDE24CnVtUcZLtORrYoEcSXnInUZHzI7h79dINNGB1ZdgW1oG/ZfmZeqyeWyaYcvIKsyUCmh1soWBJobDg0aqV4vE28v88FSuRj5xxr5mEk65BkdLxqdCo27EArzQI8eolR70Ol7z7z4vNrtPmItKTcnkwaVU1la930ndbbwmpW/nEno9D1YzFQcflceVkALKNT3B3VWAKoK2AsAj4M3rlPmNixnXRPyxsCrK2MgMDrwwK7e/1XfNDB12ZclLhOw0CKwbygSMbOGXIho3r9hRI5siehk698GRcZRdCWrlixVm9JX4IPBWvcEcA17acNLM6m1DvfmFsrzMtpXvZyyvEaSU+7a6T2dt1tdXfHTk9LHm1xbWcuq8lQNnK8GhYF2D8czqdXYQhX9fyK14v188f5zys+TEdlyucaIEcocbIqg6nIpfUBwSwBIJILHtc9jKrGtSBTAmxdqD6gPgke891NSqVu/gz006kw4St4t9d+OOvJZUSrpumGJdVurJ5N8sbP6c2f3MthS1c7nAZ2VYulRGZlUKXNsQK2Ivlvk8nmWyKeSEWSyDZ4N8Hg8Ec/Pf/wDUJKIlgCIiAIiIAiIlAiIkAiIgEciBgQQCD7EAj9we88/LivJivMgfHbZAAgZ8ZNVR5Re3PaxPSnmZuhxZshG7F8bKXAfkK9MMbj/htr9PvU5YifC+cd/Y6U1QZei8L3yZMhyKGYMjHA50ewQrZEZmAZQxq/m+3E2eEYkbCpViwV3NhWx227htlIBPdgbHPJ95Z0vhyY2LDGqFbVSp/spO4HAPpA/9IksK48xTKhJ0LhaLKt2yPamr5vv+sxhYSSzRfzfWTNdSdcT97ersY+h6wLnyYRwNiVB3LFnXdiL419L9veW+EYNG6kFmf88G3NnnpumNfoLofYSvquiXCEXD5eLfOpI1an5tlGhGpoE/F9xyZzH1QGbNjumyZwB6gGAHR9Ns6gg7FeDX+lHGDNKqVd4tbxi3cfyZ2RrO2N8SY8Y8s7BiL9FAsv25PHP+KWdZ0YyjViwHNgGgwIqm+R7yfTYiiKrMXIFFiAC33IHH8SPWu6oTiUMw5Ck1YHJF+xI4B+87uFQ8230UbWM5ZUMw+J57RunxHbKcYpdlsJaoXIJBI5/ejPmcpbEciEsxxqooMHZNFBVgpNAmmYm/7a5nq9V0uXPgxZGGjIzOQ7WxKOXxAnU8EhQR8E96Bnlafk+UHbHsSczMcuyo96HG529HORqLGrPK+3x8al4uKlU72aWaLTbxm3E/RHHHxv8AFVQ/p5L4X5hb8SYOq6esCnq2XMMZFFUA4bzDtioWwK6jSyfSw5FWOLIMi6WyoRSHy1ZRsrB1Hl2WOMA0zWaoga3NbF8dFiv5bBMoNhdib869wNWB+kg0QDXpBlfR9GfLsvxkHrJVsi5Bk1IYBPoJFC7Kgqe/JnWh100qqtr/AI7SrubxKdt3ClzvSeD/ABVNpNtX4URbbfj7QX9P1Oo08tnYhWGjH0W4dcZVySatiHv2AIoEz0ehTCCjN1CrS6o5yBcq2oPlM4AUqBZo2L5F8VV4YNgxbE7Mo8nHtlp3dLZ1ZhsB7+qzdn5nr+H9KugwZ1d20LlmUcLtqEbIvdwGA/SfQwYrivhPrm8n5tbtzvZm8LDqUO0wv+q6xZebstt1y/RTF25DKFKmwCzEaiy37Gx8/pL2WxU8PJ4WnnnExdseVMjHGxdsdFgSqqxKK23rFAGg1cXPdm6U2mqlHf0Ppp01THkUdNhGHGF2JC3ye4WyQP2FD9hLgZAYfqssdj89uKpfgSWNNQALoADk2eBXJ9zNUqF39S8koiVL1SFygdC4FlAylwOOSt2ByPb3E0C2JF3C8sQB9yB2BJ7/AGBP7GSXnkc/pz27wBE5t/l3+19riAdiIgCIiUCIiAIiJAJFcYBJAFmrPua7X/JkoiEChMbjIxLg4yo1TUAqw7nYckH4Mjh65WZkPpYMyhWKhnAAJdVuyvNX9jNMy5ujQ5VzOecasBdaqG+pjfahfN9mMy5UQaUcmfH0aFicSlGxFlF7Kp39TGrpwdiQfkfaVeA9MyecMrea4zC3KqDZ6XpuBQ9ga/TvKvBeofy2GPCLbLkIbzCcJsg+ZuRZsk8IpBN88kjXj8NdXfIHQPkCB/yRrSChVOrn3rZzVn2oDFFLbzPd7/eOpnKqPdWyNaIENKp9bFmI7Akck2eLoDj/AFMliRtm2IIJGoAoqK5BPv8AMyY+qz7lWxIQCDuMhVSp/wANqSzDmwdR25N8VeI5jkxFXw5QDqXAokLtVqcRbZhw2ovi/fiWpws2/cR8QoShFf4qws/T0rMo2GxX2TkMWNWFHuQQQLN8UfITw5eoU/mvlrImMsxVt8bCiSyE7o1mi9svfvyfQyeLt5nlr5S40GK2zlkZkNBuGKkGr5N8iivM1db4bkFP0r+XSEaqBo/+G1I1Nex78meLGporeok2k/HjpDU+k/U51zXbj5nh58Ktn1wuMmQMgIKsKXXcIdhqRSk7iz7WDNI8Dy4has+yoApUqQ2pJRWRuGUCgAQa2NcgEeuvg6bDIlo1luCCNmDbWO1+o2fc8zvR7uRtlBbEzB1QCnBBC72LB4v00LB9p3fs+erNdNcqEn6Xa/FzyYWC6LOb9HKWy555+MGHpmbDnd8qViyMpVhVY78xicgPKmzyRwN/gEz1unTJsxdl1s6qqken00WJJthTdqBvsJDrmRBsy7HUqq+m27EqoYhSeB3lrYlyBGIuiHWxRBrg/INEj9yD7y0YeX3ZunMTw+tvM9dNLTfTvtHChDs7EFQvA0BZSLLGwNjY9vt95HFmOQo6EHGy3yGDc3RAIBHtwfvNNTiqAKAofA4E9cldMvwOxESGz88/EfQdcfEWyYfP1Hl+QUJ8oDUAhgPT9e97+x+Kn1/W+B+b5pGRkbIcROpcAeUBQIV1sGuaIPYWRxPUic6aIbc7kShtnhv+FgdicjbOujNR5X/aR6gWN+nOB+uJT+nOr/Db5GZhnK7bf2MTTZjlK2MoGvZRwCAvBFz3YmzR5/hnhZwvmY5N/NZWoqQQRtZLFiWJBUe1BBx3iehEEEREAREQBERAEp63qfKxvkILBEZ6XudVLUL9zUulHU9amKt2AJ+lRZdv+VFtm7HsPaAeF4F+KcvW48jY8AV8eVV1bIdWxtzYfUAOBdij7exlX4i/E3U9JhRh06lnyMnqLairZaCnksin+4UQeCJ6/To5FYsa9MhJJtU8w+1jGh1W6HLEn5WacHQKjbcs/bdzs9fC9gg+ygDjtMJVZYbuSHHieB4f471mZ2P9N5alUdUyODkCasHKoAhJL6H1Mo7iwe3peEeHOcSnrD5uWwx2rVTXACABARfeibF2aFetcTZopbp9g4diwfiuF1UrRAI5+efvJ4cQRQoshQALNmgK5PufvJxIqUiCZeoy5NiqIPo2V2JK7BgNGUCxwbu/njiWdZ0i5kZHvVhRo0fngjsbAN/aWqKH6SOXYGN+mRsrBsRNqrFyF0Yo3pXvewJvke5+8yHwVW/MTGuLKzo79v7WOwJUDa+TZ/XjmexElNGWUrb7ech3jwPL8R6Z8WO8L5ywI42GW7Ist52zEAD6VI79uSZHqej6nyiEzYxk1uxiClsgHuxJXUmh9F17z1om1MkalQeXg6rLkUNl6b1KwpVyIx2HJYeb5Y1sCjZJ44E0/wD9NQaZcq892xZNTXc7KCqj7sRNcQtoYSSv1M+DxHFkrTIjFr1Adbaruhdnsf4M0ESvqOnXIKyKrg9w6hgffkMD7zMvg+Jb0U474/Kd8VC7oDGwC8j2qUptiYv6Fx9GfJ+jriyD7D6Q37liT83zH+0L/wAB/wD5MJ/QAnJ/N/t7kDbExf17j68GT7lGx5B9q9Qc/wDsH8czjeNYl+tjj/6qPj5+AzgKx/5SYBuieX4r158rbpsiMVyYQ2hxuSuTKuPUWdVb1WNiB6f3lPh/W582R0crhbF5JOPVHORHAZnJ2OqkhkFdmVuWoSA9qJi8L63zVyWysUz5sZ17Dy8jBQeTTaa3+t8XEA2xESgREwN4wrbDADnZSQRjI1DD2bKSEU/Isn7SA3zJ1PiiY2CctkPbGil3rjlgPoHI5ahz3lP9Flyr+e+gPfHgZlFfDZTTtx7r5fbtNuDAuNdUUKO9AUL9yfk/c8mCmTy8+Q+plwpX0pT5Sfu59CfoobufV2l3S+HY8RYooDPW78s71wN3a2b9zNMQQRESgRESARESgSnpOp8xdtWXlhTABgVJHsSKNWKPYiXAQZm8+AKs2UqVpSwLUSP7Qf7qrkXXxV37VGTqVVlQmmfbUUedRZ57duee9GuxlsiUBIJAsdvt+kjzcAlERNgREQBERAEREAToau3H6TkQCn+kTYNomwum1XYX3o1YuSfArFSyqSvKkqCVJ7lSeR+0siAcArtE7EgPD/EPjzdO6pj02OHPlp0yOW8s41RECEUWd6JJ4AuZuk/EHU9TZ6fCoCtoWyX5ZZRTlMyuA677ICiPetki9R6+fwPE+UZco8xv7BkpkxgV9CVXcbWQTZ79qlj8EVS7rkyqHyNkbGGAQ5GrZwa3FkbEBqu+OTAPN6DE+fNnXqcgyjH5Y8tEfFiXfclWRmJzClUh2JU7MAPSZ7mLEEUKoCqopVAAAA7AAcASvp+gGGxs+RqUHJkILsFHpB1AFCzwAOST3JJugCIiUCJydkAiIlAiIkAiIgFefAuRSrgFWFEEAgj4IPBjp8AxoqLwqqFA+Aoof5SyJMqmeQIiJQIiJQIiJAIiIAiIlAiJyQHYiIAiIg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0" name="AutoShape 10" descr="data:image/jpeg;base64,/9j/4AAQSkZJRgABAQAAAQABAAD/2wCEAAkGBhQSERQUEBQUFRUVGBgUGBcWFBgaFhkWGxcVGBwYFhkXGyceGhwjGhcYIC8hJSgpLC0sFh4xNTMqNSYrLCkBCQoKDgwOGg8PGCwkHiQpMiwpLCwpNSosLCwsKSkvLiksNTUpKSwsKSosLCkpLC4sLCwsLCksLSwqKTYpLCkpNv/AABEIAKYA8AMBIgACEQEDEQH/xAAbAAACAwEBAQAAAAAAAAAAAAAABAEDBQIGB//EAEQQAAIBAgMDCAYJAwMDBQEAAAECAwARBBIhBTEyEyJBUWFxgZEjM0JScqEGFBVic4KSsbI0osFDs8NTg5MkY8Lh8UT/xAAXAQEBAQEAAAAAAAAAAAAAAAAAAQID/8QAGxEBAQEBAQEBAQAAAAAAAAAAAAECESEDEnH/2gAMAwEAAhEDEQA/APuNFFFBFFTRQRRU0UBRRRQFFFFAVViJgisx3KCT4Dtq2ooMlPpJCRclluWXUe7lve27iG/d01XhPpbh5eEv0nWNhoAGJ1G6xrZoI8qDNwH0gimIEZYnLm1UjTMF/c+Wu6l2+mGHAuS43XHJtcX0F9OutCbakSaF1uLCw5x323Lc79Kg41jwROe1rKPmb/KgTP0qgGYksAouSUI6v8m3fXR+k0ICkswDWOqnpva/famhHM29kQdSgs36msP7aXw6S5pMsmbK9rOBYjKp3qAV39o7DQUp9LsOdLv0XvG2l81r6dOU+VauExSyIrobqwuD2Uu20MvrlKD3uJP1Dd4gU1Cy5Rktltplta3ZbS1BZRUVNAUUUUBRRRQFFFFAUUVFBNFFFAVFTRQRepoqqfEqgu7Ko62IA+dBbRSQ2mp4Fd/hQ2/U1gR3VUcbKXyCNUupa7tc6EDhTfv94UGlXLOALnQdZpT6m545W7kAQf5b50ttXZcfISkqGPJubvdjfKfevQNfa0Z4CX/DBYeY0+dH1qRuGK3bI4X5KGNNiigzIeVd3VpAoTL6tAN631L5vkBTH2Sh48z/ABsWHipOX5VVFOqSzF2VRdNWIA4Os1Z9qKeAO/woSPBjZT4Gg52lEFisoAGaPQCw9YnVT1ZG1JpTHpGFGaPV319YnQgP7ir8QrKjPNNlVQWbIoUBQCSSWLHcOg0GgTSGzJ1ZpsrK1pNcpBtzE323VkxmVlDnB51IvlfEZpbb+cjrkBt0Zqs2HiYMSZSgsyvYqRklTmqLECxAuDYi6m1wTQau1vUv3f5FdPs5bllujHUlDa56yNzHvBpLasMiwvlbOLbn37xucD9we8U2NpAesDR/Fw/rF18yKCpcVIj5CokAUNcWVrXI3Hmk6bwR3UzDtBGOW9m91hlbwB394uKqX+oP4Q/m1NTQK4swBHURfXr76Du9FZWzoH5MFJDvbmvzl0dgBfiGgtv8DV7bSyW5ZSlzYMOchPeBceIFA9ei9cxShhdSCD0g3HmK7oIvRepooIvRU0UBSG0hNb0Fr2bVrEXsMunfen6gtbfQJSY5lYJybEkErYrYgWvcki28VJ5Zt3JoPFz5c0A+JqZj6eP4ZP8AjppnA36UGfisCcjF5JGsrdIUbj7gFW4DBIqqwUZso51rtuHtHU1TjNrRlHCNn5rD0YLi9joStwD3mpwuKkKJliI5q6uwUbh0C5+VBo0mf6gfhn+a0chK3FIq9iJr+pyQf0ilG2YpnGcs/ozxOSONegaUD820I0NmdQfdvdvBRqaR2rjs0EuSOQ+jfUjKOE+/Y/KtKDDKgsiqo6lAH7VRtf1E34b/AMTQR6Zt3Jxj8zn/AOIHzo+zyeOSRuy4Uf2AU2WtvpU7Wj3K2c7vRgvr1EqCAe8igXwGBRZpiFFxk1tduAe0da06yMLiXMs2SI+xq7BfZ6hc/Km+QlbikVexEuf1OSD+kUBtb1f54/8AcSo2hPCytFKykOpQre7FSLEBRztx6KV2psxeT5xd+dHxOxHrE6L2p2bDKkbhI9LHmx2Ut2Ai1ie8UGJsrGsVkVIycUiiNmdcqsBm5KQgkEq2/Sx4h0Uq7NLLKypyeJiYMrC5IUgDLILAtG2U3AzW0O+1aH2DykMZVpYMQilUlOVpVBvzXvdZE14STuBuDrSXKTnlklw7Mc4DNAYikqZVvGRMcyhhoR0ZjY9NX+jTG1VxGEZ10NrOhPORwQGRhvBBuNQK2CK82uy//TzvNGEZ5GkVbjMinKAMynectyAba9NbPISJwPnHuyb/AAca+YPfUCg2cBiDyZMfoxw8PG3snm02JpU40Dj3o9D4ox/YnwpRdogYg8qDH6MDnWy8be0Ob52rXvQZ2w8WrRgKRcF7jcw57b1Ooq3aP+l+Kv7GqcBhEeJc6g2L2PSOe24jUeFVbQwzpyeR8w5RebIb+9ucajxzeFA9Js9Scwure8hyk99tG8b0tDiJQ7rYSBCBe4V9VB1HCd/3e6rvtHL61TH946p3lhoB32qMEwMkxGoLJu/DWgtg2gjHLcq3usLN4A7/AAvTN6Q25GDh5rgG0bnXrCkgjqI666+olfVOR91ruvzOYeB86B2ilIcW2cJIuViCwIN1IBUHXQjjG8U3QFVYrDCRGRr2YFTbQ2NW0ntDGmNbqjPoxsvWBcDx3UC2JwN547PIoKyXAbT/AE93V4WpobLj3lQx63ux/uvSmJ2nGJ4wzAELJob5v9PcLXPhemftAngjkbtIyD++x+VBbjF9G/wt+xqcJ6tPhX9hSeMMzRv6tBlbrc7jpbmgHtuanCbPuiZ5JG5o0zBRuHQgFA7NiFQXdlUdpA/esw7SUzgoHf0Z4VNuNdzNYHwNaEOz40N1RQeu12/Udaqb+oH4Z/mtAGaY8Mar2u1z+lRr5ildq4WQwS55T6t9EUKOE9eZv7q1qzduY1FglDOoJjewLC55p3DeaC9dlR+0uY/fJb+VxTSoBoN1KfaN+CORvy5B5vagtM24Rp33c+Qyj50EYT103en8KalnVRdiFHWSAPnWVhcCTLNnkkOqbiFHD9wCtCHZ0am4RbjpIu3mdaBHam01aPmBn50eqqSPWJuY2U+dNcvKeGML2u/+FB/cUbW9X+eP/cSnKBP6rIeOUjsjUKPNszfMUrg8CQ0uSRwc/tHODzE3hv8ABFOzbRjU2Z1v7oN28FGtJ4DaSZ5QSVvJpnUrfmJuzAa9m/soI2piHWFxIl9OKM3G8b1Oo8L1owYpX4GB67bx2Ebwew1Rtb1L93+RVs+DR9WGo3MNGHcw1oKcv/qD+EP5tXR2aB6stGfunm/pN1+VJiKRMQcjZxyY0fRuNtzAfuPGnBtJRpIDGfvcPgw5vzoE9lTyLEMyZxd+ch1423ox/YmrcVjEfk8puRKtxuYaNvU6jxFXbI9UO9/5tVe18KrclmAPpF16Rv3Eaig0LVk4fZ68rMUuhzLqht7C714T4imvq8ierfMPdk18nGo8c3hSmF2gFlm5UGPnJqdU9WvtjQeNqA2s0q4eYMFccm/OXmtwNvU6HwPgKfhxysbA2b3W0byO8do0qrbDXw0xH/Tf+DUzNhlcWdQR2jd2jqPaKBaX+oj/AA5f5wU9WWmGyYhLMxHJy6E3A58G4nX51qUEXovWft3FcnCWz5LFQT2Egb7G3fV4R2isGAcpbMLEBivENLHXXdQczeuj+GT/AI6bvWXiuVE6ZRGRlktcsLer3ixvTH1WRuOW3ZGgXzLZj5WoLsafRv8AC37GlYNpxhEXNmbKvNQF2Gg3hASPGoxey4+TcsC5ytq7Fug9ZtTWBQCNAAAMq6DQbh0UFX1xzwRN3uVUeWp+VKFJWnGZkT0Z4FLHjXczaf21ris+fEKk4LsqjkzvIHtr10Fn2Yp42d/ic2/Stl+VV7QwyJh5siqt434QBfmHfbfVn2mp4Fd/hQ2/U1lPgaV2rLKYJbIqjk34nueE9Ci3zoNYUM4GpNqT+pO3HK3cihB56t/dUrsqPpXMet7sf7r0CeG2mnLTZSXN09WC/s9JUEDxtTf1qQ8ERHa7BfkuY1GEX0sw6sn8KdoMjakUpj5zqvOj0RNb8onS9wf0inPstDxZn+N2I8r2pP6TbYhgiBnljjuyWzsATaRCco3toOilj9OsLYHNJY7mMEqIR155EVLdt+mg3IYFQWRQo6lAA8hS2FQFpgQCC9iDuIyJvFL4PbXLi+HMLDr5ZW+Ud/3qMGZVeXgfn6gAoeBN1ywPjagNq7PCwuY2ZNNw1TePZbQeFj2019ZkTjTMPej180Oo8M1LbT2gpidWujEcLi19RuO5vAmtW9BnYbFK85KEH0Yv1g520I3g9hrQYA6Gs6XBq+IOYaiMWINmHPbcRrV3IyJwsHHU+jeDr/kHvoFNmbPHJAxkxm78PD6xt6Hm/t4UbQmkXk86hhyi6x79zb0Y6eBNTsnaCiNRIChu/Fwnntucc3wuDTW0D6r8Rf2aguw+MR75W1G8G4Yd6nUeIqnCetm+JP8AbWrp8Gr2zKDbcekdxGorOwsEiyzZHzDMvNk19hdzjUeINBO2NnKIJjHdDycnAbKeY29eH5U1ysqcSiQdaaN+lj+zUptfH2w8wkVkPJyanVOBvaGg8bVrKwIuNR2UGcmLV8QmU6iOW4IIYc6Dep1FadIy/wBRH+HL/OCnaAtS+Kx8cXrGC6M2vUtrnwuPOmaoxGCRyC6hiAQLjcGtcDvsPKgplN5ovhk/46sm2hGhszrfoF7se5RqfKk8Vs6MzxkqNVe+psbcnvFaEOGVOBVX4QB+1AjjMeTG+SKQ81tSAg3H37N8qnC8sY1tyac1fec7h2qP3pvG+rf4W/Y0YT1afCv7Cgq+zr8ckjfmyjyQAUvFgUTEDKij0Z1trxr0nWmZdpRqbFwT7q85vBVux8qSbGMZxkiY+jOrWQca666/Kg17Uptf1E34b/xNRkmbeyIPugsfNiAPI0rtXZ45CUu8j+jfe1hwn2UsvyoNCfGonG6r3sBVP2lfgjkbty5R5yW+V6ugwaJwKq9oAB8TvNXUGRhWmaWawRODeS5HM6hYHzpsYAnjkkbsBCDwyAG3eTUYc2lmvpqm/wCCpbakd7K2c9SAuR35b5fGwoMCXAxw4mQFBnmaJ4nOpshjDxKzG4IymSw3h2PQa9TrWNtvDPiYTGITvVgXkCEFWBupW5VtND0VlLt2aAiPHScmm4TiNV/8ue6qfvqMu6+W9qiN3H7Iw8vOlijc+9lGYD4xzh51mYXYgDS/VZ54rN0PyiA5V0KS5tO0WPboK2Ts9GsSS436sSDpa/Vu6tNaqlw0KbyiN0EEIe7S3lWfU9ZW08TilhcSxxYhLWLRcxt43xSsQfB6awOPidskEjRSDUwyKwNvwpLNbfqhA031TPiGKlUzOCbWIKdWgLW0sb3A6KbnaDEDJOim2oDgXv1oesdJU1zx9pfKxn6y3lSMWy4g8oh9WNY7sONt62zDyNacGJVxdGDDrBvXnfs6aCcthnMicmLxTyMfaPq5Tdl6NGDDqy01FtKGSQJNG8E54Q/NZvw5EOWS3UDcdIFd3VobKW8Qv1v/ADalNo7OC8nyRMZ5RdBqu4+wdPK3hRstZViGUhxd9G5rcbe0ND4gd9dY3HqTErgo3KLowtfQ7m4T4G9Az9ZkXjTMPej395Q6+RNVbNxKvJNlN+cum4j0a7wdR41o1mx4RHlmzKCQyWO5h6NdxGooLts/0834cn8GqW2au9LxnrQ281IKnxFJ7YgkXDzZXzLyb6Pv4G3ONfMHvFNjaIGkqmPtbgv8Y0HjagojDjEIHKn0ctiAQTz4N4ufkfKtSkZDfER/hy/zgp6gKox0rLGxjXOw3Le1z31fUXoMrEY3LPHmRwcr2spYG/J7it7eNvKmfrMh4YrdrsB8lzGpm9dH8Mn/AB03QZuMglMb5pAvNbRFF9x9p738hU4TZaFEL5n5q8bMegdBNvlVu0cWiowZ1BKsACRe9j0UvgdrKyLySu9gAbDKAQNQc5B+VBoxQqosoCjqAAHypY/1A/DP81ovM3RGneS58hYfOs/a2EyI00k8vMUk5QMpG/LlSzEE2tzr9u+4bEs6qLswXvIH71kPtlcRDMIVdj6WIWU2LC63D6JbxrLOIxCDO0OGgGXOW52IkG+10TKej2S2unReqdl7XdI2aKfCyj1shWOcKC4zkli7heuxI7hRfzXootpvIbKqofdkYh/0AX+du2r/AKpI3HKe6NQg+eZvnWI208U6ekwKuLkXWZb2HtBHAPk3nRgcUZWKRYko41MDxlXA/wC9d7feUW6qI1Jdgx3zi4bS7Mc4Nt2YPcH5Htrk7WEZytle2nodW/8AGLkeBNVoiqL4mNha/OZ2lS199+jTXUAC9OJtGFRZGU/djGbTfwxg0FcW1c5IiQkg2OYhPNTzh4gV1LhpJAVcxBToRlz3He1l/tNcTnlP9Am25nIS3cQSw8hVX1PEi+WVAPdILsPhkO78yv4UGZP9D3iA+pSlQN8Elzh27ljymI/Dp2dNGE+k8ULZMVCMLJ16MjdqOOLu4uytMKv/APRyoPW7Exnxjsg8QPGr5oMOEIcQhG0IYLZu+++grG0El9UjPYm5C5QO/OVPleqHhkuNAl/zAdVwLX7rjfWNtXCJAplwrSgLbmMhMWpsMjuVdLki2R7fdN67m2jjIrcvBZNCZFLS26xeJQwt1sne1cPp85r2OX0x31q4TZrAswkKvbLawMYsTuU62uehqvxoV1MeKjVkOunOGnTbRgeoi5vSeAxiTjOsxt05CFTs56E67tM3RuFaDYKJOcQg6bubm/XmY1rPZFz2Rj7IaaGMGE/WobtzMwM6DMxGRyQJBa2jkN947q05MbHiI4mjIdDKoII3EXurqdVYHQqRcGlziY2INmc686MEE7rWfQX7M1IY7Y+JMgnwwQOpDFZGCmYLfmSZAVzC5s+hG45gSK1jX6jWddj0P2dl9Uxj7N6eKn/FjSmFxLpLNnS4zLdo9fYX2OLyvvq7Zu3Y5kVhdM25XGU3BIK9RIIIIBNrVbhPWzfEn+2tbaVbSxSvhpijA+jkvY7uY28dHjWgRes7b2DRoJmI5wjezDRuBuka1dyUqcLCQdT6N4OND4i/bQUrhFTEpkULeOW4G7jg6N1aZrMTEZsQgKspEcuhGnHBuI0NaVBNYf0iw6kZm5U2SRbRsANQDrm0vzbA9prcqKDHnwM5fPHIoABARlubHLfneyebuIYVIVd2IMtz77ejPjHZPMA1sUtiMNnNm1SzBlO5r5bHwsfOg4DQxC/o0v03UX8eml5pY5NVjdz76gofByVuO0E1LbLhisyWhJsoK2AJOgWxFj1bq4+0pAOanLjXnRWGoJBBzm17giwJOm6g5AxQ4OTt1SEl/AoAD4+dcSoJAY8U7qHBUoQqIwOlgy3J7g9+yr4ca8mimND1NmLjvU5aubZ2b1kjsDvAIVe6yAEjsJNB5mb6OLhxYxR4qLXLykgWdFKlcudjlkXKxAuVIv076ytq4fZc7B5FmikKrGMwljUBLKLPcQlgOaGzno317RtjRR2aO0ZG4mxXyf8AxY9tcfbVtCvKjcTCC/6l6PM1ORub1m9leU2XsNI3jeDEF0i4I5saCoaxH+ncbju3d9aG0toYZly4zFBWU50CZVlBubciyZmY9Ayc49O+tZFjmN1w0JO4mQIGFutQCw7jamIdj2vbkowd4ihQX7ywII/KKScTW7r2uNj7PvBE2JUmUopfOSedbXQkga9HRVmI5BdzBG/9o84/lS+bxBrg/R5Bws+nQ7F0/QxsPy5ahNqpEcrKv/ZGbzjUZ/IGqylcZOOGIyr0FrRN4hjr5L3VMWNkc5SyRN7rKxfwuVB7xmFWwbV5QXhQsOtiFHiCcw7ioqZsNJILPyYXqC5z4FrAHtsaDv7NB43kfsLWHiqWHmKVkwOHiN0KQNuupVT3EHQ+I6aDsKw0lkNvZdiU7sq5bdQsbDqqFxscBtIiR9GZLEX7bc8eIt20FOJmaRCjRPOhBBygxEgggqwlKhgQbaGmYMc8hyjk4z7r5i4/LzfMG1WxbXVxeJXkHWFyjzcj5XqJ4JJBZkiA+9dyO4C370Ck/wBE4ZH5SW5f3kPJHxMVmYfETWe30SOHObDYox29nEKJk06ixDjvzE9Vq1TsiQDSeQ/dJsvcCvpB+o791A5OLWaIJ9/jXvLHUd5HjQZh23i1ItBBietoXkHRrxoV69M1+jWmMLtjFSr6PDwo2uj4m5X4lWO4PZWmu1429WTJ0ejBcX6sy80eJFVzo0m+EDqMjAMO7JcjzqcFGz9iusZWWW+dmkYIihSXYsRd8xsL2B0P+GItkiK5hdkvqczF1NgBqHNxoPZIqoYCcDSa493KL26hI2ZvEi/bUBIx69GB96Ql0/VcqPHLVFG1dreiljYZmZHUcjeQ3KkC6KM417DWzBiVcXRgw7Df/wDKpOOhQABkHUFt8gu+lpyJDdYZC3Q/qj+okN8qBiX+oj/Dl/nBTlZMOGnEgdijBVZQpPPsxQklgAp4B0DfWhhMUJFDLexvv7CR0d1BfRRRQFFFFBTiMKrgBwCAQwv1g3B8DUwYZUFkAA1Nh1nU1bRQJbUXmr6PlLsq26QCQC1+iw1pU7JlG7EOR7hsFt1Bx6QfqPlpWsRVeIhLIyqxUkEBhvBItcX6RQZgWOPWePL1u55RPFzqO9rd9NDasZ4Gz209GC9j1HICF8bVzhNl5b8o5luEFnFwCoIuLk6m/wAq7nwKDnD0ZHtIcvmOE+INBTOrSf6IHUzuFYd2S5HmKq+o4kDScW6sozDsEjZr+KE6767bETj1apKpAIctkNjroBcNp8NRFOzmzTZD7gjCN5yXzDtUW6jQcqkQ9erg9crFk8GuVHjY9lNjGwpzVK/CgufBUBPyoGyozxAv8bFvkxtS80cMfC4hNzopFie1NQT4XoJnHKG6wtfocnkz53zjyqsQYoe3GR1FfSfr0W/5aF2pKN0Lyj3lXk/7JCCfy37L1ZDjHl4WiQ9VmZx2FWy28RQcRqhNpmlzHolbKD2LktG3hr105aKL/pp5D/7qt9mBxaV3ce6SFXyQC47Del32fDCcyMsJ6jYrutwtqNPdIoOpnjc3jR2b341K+OclVbzNcq2KA0WNh99rSeOQZSfIVyNuMP8ASeQe9ErFbdfPAv8AlzHspqPESuAVVFB1uWLGx7AB+9AvG+YgSyup9ywiv3HVj+V7U0MBEupVb+82p82vXL7OZxaWQkHeqqqqfkW8mql9ipGGaJMzZSFV2LLcDm8dyNbDQjeTQE8sLElCS/XDcsD25ARv97SuVxOJHDEHHW7Kj+S3B/trVVdKkUGfGJJBcSoBcqeTUEgjQjMxIuD92rBstDx5n+Nyflew8BTGHwyoCEAAJLG3WxuT4k1bQJpgAjAxBUBN3CqBmGUgbum5HlTlFFAVyq23V1RQFFFFAUUUUBRRRQRU1FZuLxU6uckQZBaxzc4nKxPN00vYb+mg0qhluLEXrmFiVBYWJAJHUbaiu6DkKAAALAaW7Kz5lldgrxpkJbMbgkDLzSt+nNfo6q06i1BknYIAGWSQgezI7Oh/LcW7LaDqroY1YLCSMJe9jGMwNt+ijOPIjtrUIpfB4QRggFjdi1zv17qClNolxeKNmB1DMQinzOb+2uJ8HJJxiJerml2HcbrY9tXtgzyiuHYKoYcmAMpv0nS976+NNUGU2yyouZZpFA4GY6+Mdid+tw2gprAYdAqssYQkA2sMwuBoem43U5RQRlqiPBgOz3N2Cg3Ogtm3dPtHppiigKKSxe1kjdUYnMwuAFJ6bb91MYbEB1DLuN94I3Eg6HtFBbRUUUE0VFFBNFRRQTRUUUE0UUUBUVNFBFTRRQQaKKKCaiiigkUUUUBRRRQFFFFAUUUUBRRRQcNGDvAPeKlVtuoooOqKKKAooooCiiigKKKK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2" name="AutoShape 12" descr="data:image/jpeg;base64,/9j/4AAQSkZJRgABAQAAAQABAAD/2wCEAAkGBhQQERUUEhQUFRUUFRYVFBgUFBUVFBQUFBUVFRQVFBUXHCYeGBojGRUUIC8gIycpLC0uFR4xNTEqNSYrLCkBCQoKDgwOGA8PGCkcHBwpKSkpKSkpKSkpKSkpKSkpKSkpKSkpLCwpKSkpLCkpKSwpLCkpKSkpLCkpLCwpLCksKf/AABEIANEA8QMBIgACEQEDEQH/xAAbAAEAAgMBAQAAAAAAAAAAAAAABAUBAgMGB//EAEEQAAIBAgQDBAgFAgMIAwEAAAECEQADBBIhMQUiQRMyUXEGM0JhcpGhsiNSgYKxFMGSovAHFRZDU2Jz0VTh8ST/xAAYAQEBAQEBAAAAAAAAAAAAAAAAAQIDBP/EACIRAQEAAgEFAQEAAwAAAAAAAAABAhEDEhMhMUFRYRQiMv/aAAwDAQACEQMRAD8A+2UpSsNFKUoFKUoFKUoFK1dwN6jPjfAfOrpNpdKrzim8ayMU3j9KaTafSoqY3xHyqQrA7U0u21KUqKUpSgUpSgUpSgUpSgUpSgUpSgUpSgUpSgUpSgUpSgUpSgVyv38vnW127lE1XM0mTWozay7kmTWtK5XsUid5lXzIn5b1fTLrSoLcWX2Vdv0yj5tFcX4hcOwRfm5/sKxeTGfWumrStWxy2tSyr5kCf0qnYs3edz7pyj5JFYSyq7ADyH9653m/I10LpvSJPYS459y5V/xORURuPXjcRRbtKGDHmdmPIAYkKAN/fUNWis5pvWvhu/wlccuTLbpMYtRxe6N7KH4Lv9mQVsOO/ms3h5BH+1prlWKvcyOlKHH7XtFl+O3cUfPLH1rrb4vZaIu2yTsM6gn9CZqDNaugbcA+YB/mtd2/h0LtWB218tazXnDw21/00HkoXX9IrYYQDuvdWfy3rn0DMQPlVnL/ABOh6ClUQN0bX7nkwtsP1lZPzrcYu+Pbtt8Vsg/5X/tWu7E6au6VTjit4b27bfDcYfyldF42fas3B8Jtt8uYH6VevFOmrSlVw47b9oXV+K1cgeZUED51va43YYwLqSTABbKSfABok1rqlTSdSlKoUpSgUpSgUpSgUqqxPDni6Fhhduq8M7RlVbeZGkHRjbKwBoH/AEqqb0euJ3mQ9NzzkghSeXTs/Z3n3URc4q9JPgP7VSrxK44BARAQD1c6ifcK62sA6qwzlfhg5oEFjmXQnfSoWF9WnwL9ornyZWa0uM26PmbvO7e6co+SxWLdoLsAPIVtWRXC21vRWKyaCorFKzWKBWLXrrflc+oT/wBVtXP/AJieT/wtJ5FtSsI0iqjGcca07gqHAMKq6ECVEu5aF36ge4mjW1xSqS76RsB6ogmMuZpEG4U1AXvcpOXw1mt8Vxl7d0rCsoeCFBLC2ASzEg96BsVA8CaG1xSqjhXFblxwLgRSQxyqCSCv5iWkeGqx4GdKt6LClKUUpSlAqPxM/hN+371qRUbiXqm/b960ntK9IaUNK9rzwpSlRSlKgccx7WMPcuIFZkAIDMFB5gIkkCYJjUSYFBPpVV6P469dR/6hUR0uFYRphSiOocSYcZ4PjE6AirWgVCxj6x4V1/rrfNzr+H39RyfF4VXXcehJOddx1HXarGcm1zY+R/iqTCerT4F+0VZ4rFgIzLzBdGC8x8CBHWvNWuJOqKMkkIBI0GZVmQOuhXQe+uPN8awW5rFQrnECFU5e8SNzpGxGkmaxhOIM5AKQcpYwfedADr0+dcXROqJicO5aVaBAIEkDPtr7o+tc24mcs5J7uzfmnqQNo+ZFaHi7ZiAmgnxk6gQNPCZoC2LwOraRC8yzuPEbwNCfGpFuzcAbmkmSswYbMSBttECuQudsQGWACYIY6kCeoGhB0NT6grrmHvdGG87jwIOkanUR0rrhluC6ucyMr+G8J0A061NrmfWJ5P8AwtWIsMO3SuxqNaOoqRcJg5YmDE7TGk+6aZNY1F4bbuqD2rSZEaz05jIUQCdQOlTJqgtYjFDMcjk5nzBkUqBm/CNoBublmeY7z0iu7YrFSQLSgaQdxuJ0zCRDiP8Axt7qi7W9Ko1xmLBabU6tELpAESObTUAhdSc515a2w2LxTSXt5SLTkDLym5+Hkk5pk/iaaRG+opo2uqVTf12KEjsgTplIXl35i3Nppt4zW/D8XiGde0tlVMex7hM83J1OsztAobW1KUopUbiXqm/b961JqNxL1Tft+9aQr0hpQ0r2vPClKVFKofTXhn9RhWUlcoIZlZbRD5ToM10hU1gzI2jrV9VZ6ST/AEt2GtqQkzeANrQg84IIg7bHfY0FV/s+df6e4qqq5L7KwVbCjNktsSP6clG0YazPyr09eS4I7Hh2INvEWSYuNbuWwtpLOeyriYQZQrMWBKzlKzNSPQXEZ7TnOWIYAzir+IIOUHXt0VrYMyBEEEGaCwfgsdpzAh50ZJAXO92N9T2jzOmgj31APB/+9tiBIBPOIeT1n6e+vQ3zynyquqyM2oK8LUKQ3NppOkACANDr51XWHi0p10RTprsoO1XtzY+R/iqPDLNtPgX7RXHm+NYOdriKtO4gTrtGvUSNlNb28cjGAdZAGh1nw8d6w2AQ9N9+ZpO+5mTuaymCVSCBEEkeZEdfdXFtq/EUGmbXoNZ3y/zPyNYHFLZ9raBsQJM6fQ1m5YtSA2WY0BaDEk7TrrP1rK8NQbL4Hdv/AH76DkL65i+c5RywZAnLm090a7frXRuI2x7QJMaDfUgf68q0xOHyrCWwZYFgZOojLMnTYeWmldGwCflgAeJAgHN4+MmaijY5BudCMwMGIM/XQ1o2NQXFlgMoeZkdB89j8jWmayxA00EDU5YWSYOxiTr76ycNbNxTCmc7HWRoBrvoOY/OrES24lbB720TodNf/qpdjiVt2yq0sQTEMO7AbcbjMsjcSKg9hZ0PJoABzaACMsa+4fKutnC2bdw3c4BynQuoQdoy5m82KrqT0irkRZ1iuVzFopAZlBMQJE8xCgxvEka1gY22f+Ym2bvr3fzb7e+stu1QeJpcJTsmggsWEgSCpUSOsEz5gVOFcDgV7Ttdc0Zd9I8v1oqmwtnGZ7Yc8ilMxzLmOXRpIPNIAJkbk16CsMwAkkAeJMCtUvKYggg6jXQ6xv56URvStUuqRIYEbyCI3ifnWtzFIpgsoIyiCQCM5Kpp7yCB5UXbpUbiXqm/b961IZwNz/omP5I+dR+In8Jv2/etIlr0hpQ0r2uEKUpUUrzXpzxUWbKowskX2dT27lLYFu210iVIOY5AFg6Eg16Wq/jl5bdh7jWu27MFgmUMSdtJBjfUgHQHeg8nwu/btcJuXLaWeyYM72w1zFHI1oDs7rKZe73AdgBpsJqz9BO5d5T315ymKU3OQAScWe0bKAFHQRFcMLx7+o4XfvJh7luUdQuHHOxNtZe1yiYZisx7Brt6C4VUF/It5Ua4pQXlCkDIBAGZmMHqTqdh4hb3OLqwuAK0rAHd55uG1y66c6kaxtO1Vw4wvRW1kju65RL9fZ+vSatr/C7cOcveOZoLanX36aknSNdd6r/922/yD69NPH/96zVm2bpybi1vKSxygjTN7QIkERNQML6tPgX7RVwthUVsoiQSfl/rSqXD+qX4Fj/CK48vxvB3pVauGvLGVpnLmk7fmADE9Os71vde72YInMSdABMQQu420BM+NcG2+L4d2hnNGgGx6ZvfHtdRXC5wttIbxncR5a7nqa3VL+ssBqY7p6HfTaY/SazZW9mXMQRJzd0aaR4nxqjmnCiFJLc3TLMLqSQvmDFZ4bhg6hjOoZSvswSdB7ob/UVtftXzmAYAGcsQD7unv/y++t0t3Qp1knaSsjnJIBj8vjpNBn/dSRABEnNM6knxJ3Fc04YquAPaRl16AKo/15CtVs3gCc3N0kqV1npGkaVmLoKyZbWIyjT8PN4ie941USE4Ku7Ek807Ac2+ke+tx6L2TmPMC2pPLIJYNKkrI2Hy8da45cQsmQdGMaGTEgbSJIA/Wu9uzis5l1ydICT6t43n28k6D3VcljpjfR61eYM+YwAoAIAgCPCdvfWr+jVplIbMZbOScsltdSMsdZiI91TOHLcFte17+s6g9THdEbRt9a4cUw91ipt9BpLFQrZlOdgpBYZQRHv2NYaTrNkIqqugUBR5AQKj3OIqt1bRBzMAeka5o6ye42oGmkxIquWzjYJLpmk5RChTLddyQBJGoPjWDZxnZzmUvKxpbELl1nfdomD00oLbF4QXFAMiCGBEaEbaMCD+oqr/AOFl7NLeclbQy25VSVWVIme8eUamutyziQtsIy6IouZjJLjlMGNdGLT4oB1rlasYvtAWYFczDTKoyF7Z1GpbkDDoQT4UiM2vRS0rA7gRoVXLCkkCNo90b69a3xPo1buABmbuInTUWxAJ9+/zrC2MUGaGAWbpWSpkkubfSQsFdD1HhQWsXK8yge1OUuAWI3AgsFCnTQlj0FBo/ourMWa4xJ1YhVUnmDDUDQadKl3cKLWHKiNMuyqg1dfZXQVXMuMRE1zMYByhTlbM3XL3MkSTrPXerjifq281+9av0ejNKGlexxhSlKilU3phgmvYO6qC6W5SosvkckOpAzQYHjodAauaofTPhT38OeyCM6ZmCvbVw4KlWUZiACQTrPu60FZwy03+78YMSLtsk3w7u1y6xUWVU3EzhCyiCAAAOXSZk7f7OMRbezc7LJo4DBMNaw8ECIbsmZXOm81w4Dg7trh98qptEPduWlt27NtrqC0oUOk3FUlges8q9NKsvQ9gmHcxfVAc0XrNi37Msba4ZQHE9YJmkHonEg+VVlcV4+SLpCpKdwFgvtsgFzMRlMLmiRoRUBuNHwTWTuRsCdQds3s/3qys2LO5sfI/xVHhfVp8C/aKnW+IllY5C2nsFdJEw2YjmHWKg4X1afAv2iuPL8awdazWKVxdGaxWRSoMVmsVmgxWh9Ynk/8AC1vUbFA50gMe/wB1gp2HUkaTFWFWMVMqgdMTplILftgHNG068oB18alYdsVmcNkKhG7PRRmYHkLEGRPURG1XIi1pVM1zFGMsRA1YWp3OacrEZvcNI9+lc2bGw0BJ1yyEg92Cdfe3+EeNZaXtKoMZ/WOr5BklyEH4edbepVpzQW2ETGtZZ8aM0BdCMoi2SRm6lm3iZ0gaRTSL2s1gUo0zSsUoaZqLxL1Tft+9ak1G4l6pv2/etIlj0hpQ0r2uEKUpUUqo9LSgwV83M+QWyW7MqGiRsXOXznSJq3qm9MSBgb+ZcwyajMyTqIGZBmGsba0Hl/Rrgou8PCWStzs8Qrsl27Ze1eFu2g7Njh86IuXJpB1UEiDXpvRrhD2O2Z0t2u1uB1s2TNu0AiqYOVQSxGYwoFcvQsP2Ddp2k9ofW/1GaMqf/IGePLT616Cg5tZU7geOw3gj+CR+tRcZZEzA193hU2ueISV+tWJVa40Pkf4qkwnq0+BftFXdzY+R/iqTCerT4F+0Vx5vi4OprFZNYrg6MilYpQZpWKU0M1Gs4kPcWOmcH5LWt+y5YsJICiFDEFjrOswNxrvpUW3hHDbmSLmUTBnk1mYB0I0/WrIlr0OHXrXYiqZExSzljKMzKrFDpJKo7d7N3RMxBPUTWLlrGFTzLMEDKEGYyozTuvKXOmxA8qnutTws8Hg1tLlWYknUyda71Rucbply76z2cRpO2uXcj2vGrLhi3Ah7WcxdzqVJylyUnLoOWNBpRraVSlKKUpSgUpSgVG4l6pv2/etSajcS9U37fvWkSvSGlDSva88KUpUUqu45wo4m32YuZFJ5wbVu6HWO6y3AREwf0qxpQVfo9wJcHaNtSpBcvy2rdoahR3bYAPd33+VWVwkAwJMaCYk9BPStqUFTfa8Fud8lri5MkZlt5bbXAhHhF0AnqR4iqyMZ17XbWCu8HssvumM9eprFB5tLeICNmgHWe0BiY5uzynuztULCerT4F+0V6zFWwUbyJ+hryWDM20PiiH5qDXHl+NYuxoKUri0GsVmlArFcnxqDQsJ8BqfkK5HGk91GPvaEH11+lFa4mwXYwROUDvEFN+g8ZHyrmmGunEWuaVDMe9EqsSDpqYI84rVLLZywIUtOwzRMTq3kOlbnBgmS1wkTB7RhE7wFgCueXLMWpha9FSqIBxteujzZW+5TWwxF8bXVPxWh/KsKk5cWumrulU44lfG62W8mdPpDV0HGWHest+y4jfdlNXuY/qdNWlKrxxtPaS6vnbLD/ITWy8bs/wDUA+IMv3AVvcE6lcbWNtt3biHydT/BrvFE2xSs1iqpUbiXqm/b961JqNxL1Tft+9aRK9IaUNK9rzwpSlRSlKUClK1uAwcpAMaEiQD0JEifnQbUiqm/wxil5e92zgnnIgdmgbcNALJEQRDVXN6M3PG3tGkqGJEISAsDs/Z8vZoj0eI7jfC38GvK8PSbFr/xW/sWrPA8BdVZWussnXsiOfSGd8ynmbcx8zVViPQkdoiLdvMmRpF0rdVAgUIApAAk+P5TXHlxuWtN43Tm+OQGMwJ8FOY/Ja5nHE91D5tCj+5+lWH/AApdUAJdtEeBssnyyPA+VQ8bwvEWVzMtpgWVeS4QSXYIujqOrDrXG48n43vH9cDcuHdgvwiT82/9VocOD3izfESR8tvpUt+HX1mbL6flKNPkA0/SozuV71u8vXWzdj5hSK52ZfWvDZVA0Ajy0rYCo1viVloi6mu3MBPzqVbcEaEHyIP8Vxyy03Iyois1mKxXDboUpSgUpSgUpWaDlcwyN3lU+ag/yK0GAQbDL8LMv2kUuY62pyl1zflBl/0RZY/Kt1NxmVVs3JecpcdkpyiTq/Nt7q6Y453/AJ2zbJ7ZFthtdvD9+YfJwa2W9eG16fjto31ULVhZ9Grzd+5btjwRTcb/ABNA+lZ/4Uti6gdrl1Sj5hcuQMwyZSETKDpmBGu4r0Y8HL9unO54/FXc446GGawT4c6t5ZQWM/pXS3j72IbshhmEhWLFsihc45ouKrHY7A9K9bhOH27Ii1bS2P8AsVV+cComMxyW7wLDmFsAGDJFxxyhu6dU7u+mleqcWvNu3K579LOaVis16GClKVApSlApSlApSlBiqnA3S15ouI2rZgSO0VQWCoAAZUEyDIIk7zpbVQcBk3WLZ+6SuY8pkiWsqAAqn366ipfcHoKg42/zKMjvDKSFCMJJhS0mRlPNMdKnV57FYh/61VVliUkZrmfLAmFX8PLqZL67x0pUj0NQeK4ookASXlfa0lTJ5FY/IGp1UvpNdyonMi8xjPmKbdVTmJ10jamQncPtA2baldFUKFcTAUZRuB0E7DfYVyxXBMMQS9mzG5ORQfMkCalYEHs0mZyic3e26++uPFrxW2SJmViASSZGgVSM2k6TB66U+eRUcN9G7Di4QSfxHA7K9cAVZBRYDRIWD+tdm9E19m9eHmUf7lqx4RfZ7eZgAST7OQ6acyycp30mpdwwDHgff9BWO3jZ5jXVf15QcAvG4yLeUqqowZ7J1LFwVlHA0Cjp7VbPwHFCYFh/DnuIT80YfWrHgWSTkLDKo5SbZUZjJIyEkSROVjpJ01q5rHY478a7mU+vFXrF9GVWsNLyFyXLTyQpY7svQGud3tgF/wD57ozOqA3CltQzGFk5iYJgSAdxXpBeZ8RH4ZyMYlh2iqVAaEAnXXUn6V24tmhYKBZ5u0By6aoc3sEMBr09+1c/8bD+td3JUWPRq+3rLltPdbU3D/jeB/lrGN9GLVsI9x2cK4NztrhCNbysGGRQFkEgxHSvQ4K5mtqcwcwJZdiRvXDirZFz6cn5lDQDAJ8dPAETXacWGM3Ixc8r7rvhMJbtiLSIgOvIoUH5DWoPFg2dCGVQvMGYhQraqSSVM8rEZQRMnzErhmKNxJbeSDplOh0lSTBiDEneufGrZNqRIKENI7yjYlZIBMEj9a3fOPhn6m23DAEEEHYjY1A4o4BUM1wDeLZUSUIJknUDx1A+dbcGufhBSCCuhDAhhOomdzBBn31rx2zmtbA5SDB23jUggqPEjwpb/rsTrV0MAw2IBHTQiRVdxoFQHUwTynmyTM5ZboBzGJEzv0rrwW7mtDWYLCQSQYJ7s65egnwrrxKxntMN9JjeY1ykdQYinvE9VtgL2e2ra6jcxqRoTpoQYmakVW8EVghDCIMg5SoObUgKQIAOmwqyqz0FKUqhSlKBSlKBSlKDVxIPT3+Hvqu4TwfsC5lSXiYDSSJ5mLsxJM+MVZ143iBu/wC8mLG6todgEAGKCtAZnyG1+GZJUEP4VKPY1T2sA/8AUl2DZMxYCVyTEKw5sxaImQBvXnB/tCuqrM9pMoZYLZrRyNbZ2BSWJKkKDlkjN3dK9Fwv0kF+9csi2Q1rP2hmVSGi1OxJdeceABqblNaXVVHG8HcuMuTNoCDlKiZIlXzMOXQbAmq3C+lFy2t65iezNu1eewDaVg7Pb1ZiHfLEToDOlS39NMPkdlLP2aozAIw75twMzALMXEME9fdVthpeW1gADSBA/TSqz0kYCzB6sBqyoNJOrsQE23rpi+PWrdtbmYurtkt9kC5uOZ0QDfunXaATW2D4xavW84aBLKyuMrqyHnVkOoI8KX8Q4IkWEjaJHXQk9fa8+u9SMcYtv8LdcvQ9TtXW04YArqCAR5ESK1vWQ6lW2I16VfmlU/ot3HIykFhBRWVCesBgNfE7GryuGEwgtggZjJkljJJiNT5AV2pPCKDBycWSM+WXIlYtdQWtsTLN4iI1q24jZz2mEwYlT+Vl1Vv0IqJwzhJtXHdspzCJBJLGZkgjl8gTVrUk8KqPR65yspzaEMM7h25gTLMOpMmDt5VZYqznQqeo+R6HTwMH9Ki4HhXZOWzb5tAsTmMy2pmNhAAqfUxnjVL7Ufo00ZlExo3fNzUzJdiSQ53jpFXGItB1ZT7QI8dx4Vi3iVYkKykq2VgDqGgMQR4wQf1qgtemgOVzYuCzdFw2LgKHtTaR3IyTKZltuVneNYqyamqLXhPChhwQIgkGFBAnq3MSSx6knWBUrE2Q6lW2YQf1868hjvTG8ADbtEdotm6mcBxbtXRdEsEIPet25MmO2HlUe7wvHYy0e0LCWZlVm7NFa09q9hWWFDgEZ0YnWdY0qbk8D1b37WEC53A7W4EXMQM1wqSqiAFEhTA02qHc9M8OBMueTNCoWGbszd7LOOTtMikhc3Squ36EO965dd0Qs63F7NS5V0vLetMS0AsvOhOuYN0ECrTAehuHstmAYnMzwXbJmOYBuz7pIVyoMTFPPwSeB8dGKDwjIbZUFWKklbiLctuMpiCrfoQR0q0rjhsIlsAIqqAqqIAHKghR5AbV2rQUpSgUpSgUpSgUpSgUpSg1ZAdwD11E6jbeo2A4Wlk3CgOa6/aXGZizM0BRJPQKoAHQCpdKCuxno/YvLle2CM7voSpz3FZXaVIMsGYHxmoGJ9BsNcLFlYhlVSpclcisj5IO6k21EHpMRJr0FKagprvo5+FZS3cZWwzZrLkByIVkyMpgMuRsvQ6DWarz6E6O3aB7rWsQA7oNL+JIJvCDygBVUKNgN69TWKmh41PQq8ruRfJDsokOyN2Ru2WZTCzKpbKqc3tHaTXMcHxdhzcXtHbsuyUreDZFbF3HJi4DmK2ikaE6EToK9vSnTDbwWFu8QJBuC47xhjkKZbYZBedznTQSVtqfew0ipFn0hxoXVBrzF7mHuIFKYe5cup2YYEgXFtqGnXMRrGvtKzU0bR+H3zctW3YZWdFZh+UsoJGvgTUilK0PPemQvdnaNkt6+2lxVd7eZLga3zPbBdQHZDK66VS2sDjmtKgN5H7I27jEhmNy1eDIFuFwWttbuuA2YMcgkgzXu6xUs2PKcF9Fr6YhcTduqHKIroAXQkLkdpJkXGRLHOGOqEairPCeitm3cDjtCFZ3t22cm1aa4GFxradJzNuSBmMRNXFZpoc7GHW2oVFCqoCqAIAUbAe6t6zSq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415112"/>
            <a:ext cx="2376264" cy="24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Reducing dimensions. 2 approaches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917032"/>
          </a:xfrm>
        </p:spPr>
        <p:txBody>
          <a:bodyPr/>
          <a:lstStyle/>
          <a:p>
            <a:r>
              <a:rPr lang="es-ES" dirty="0" smtClean="0"/>
              <a:t>Find an important subset of variables</a:t>
            </a:r>
          </a:p>
          <a:p>
            <a:r>
              <a:rPr lang="es-ES" dirty="0" smtClean="0"/>
              <a:t>Synthesis new variables from the original ones</a:t>
            </a:r>
          </a:p>
          <a:p>
            <a:pPr lvl="1"/>
            <a:r>
              <a:rPr lang="es-ES" dirty="0" smtClean="0"/>
              <a:t>Projection: Linear combinations (i.e. PCA)</a:t>
            </a:r>
          </a:p>
          <a:p>
            <a:pPr lvl="1"/>
            <a:r>
              <a:rPr lang="es-ES" dirty="0" smtClean="0"/>
              <a:t>Mapping: non-linear-&gt;difficult to interpret</a:t>
            </a:r>
          </a:p>
          <a:p>
            <a:endParaRPr lang="it-IT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628800"/>
            <a:ext cx="435860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camo.com/images/tutorial/chemometrics-tutori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5276621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NMR and </a:t>
            </a:r>
            <a:r>
              <a:rPr lang="it-IT" b="1" dirty="0" err="1" smtClean="0"/>
              <a:t>Metabolomics</a:t>
            </a:r>
            <a:endParaRPr lang="it-IT" b="1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err="1" smtClean="0"/>
              <a:t>Pre-processing</a:t>
            </a:r>
            <a:endParaRPr lang="it-IT" dirty="0" smtClean="0"/>
          </a:p>
          <a:p>
            <a:pPr lvl="1"/>
            <a:r>
              <a:rPr lang="it-IT" dirty="0" smtClean="0"/>
              <a:t>NMR </a:t>
            </a:r>
            <a:r>
              <a:rPr lang="it-IT" dirty="0" err="1" smtClean="0"/>
              <a:t>fid</a:t>
            </a:r>
            <a:r>
              <a:rPr lang="it-IT" dirty="0" smtClean="0"/>
              <a:t> -&gt; FT</a:t>
            </a:r>
          </a:p>
          <a:p>
            <a:pPr lvl="1"/>
            <a:r>
              <a:rPr lang="it-IT" dirty="0" err="1" smtClean="0"/>
              <a:t>Baseline</a:t>
            </a:r>
            <a:r>
              <a:rPr lang="it-IT" dirty="0" smtClean="0"/>
              <a:t> and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correction</a:t>
            </a:r>
            <a:endParaRPr lang="it-IT" dirty="0" smtClean="0"/>
          </a:p>
          <a:p>
            <a:pPr lvl="1"/>
            <a:r>
              <a:rPr lang="it-IT" dirty="0" smtClean="0"/>
              <a:t>Reduce </a:t>
            </a:r>
            <a:r>
              <a:rPr lang="it-IT" dirty="0" err="1" smtClean="0"/>
              <a:t>spectral</a:t>
            </a:r>
            <a:r>
              <a:rPr lang="it-IT" dirty="0" smtClean="0"/>
              <a:t> </a:t>
            </a:r>
            <a:r>
              <a:rPr lang="it-IT" dirty="0" err="1" smtClean="0"/>
              <a:t>features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bucketing</a:t>
            </a:r>
            <a:r>
              <a:rPr lang="it-IT" dirty="0" smtClean="0"/>
              <a:t> (0.04ppm)</a:t>
            </a:r>
          </a:p>
          <a:p>
            <a:pPr lvl="1"/>
            <a:r>
              <a:rPr lang="it-IT" dirty="0" err="1" smtClean="0"/>
              <a:t>Normalizing-Scaling</a:t>
            </a:r>
            <a:endParaRPr lang="it-IT" dirty="0" smtClean="0"/>
          </a:p>
          <a:p>
            <a:r>
              <a:rPr lang="it-IT" dirty="0" smtClean="0"/>
              <a:t>Multivariate </a:t>
            </a:r>
            <a:r>
              <a:rPr lang="it-IT" dirty="0" err="1" smtClean="0"/>
              <a:t>analysis</a:t>
            </a:r>
            <a:endParaRPr lang="it-IT" dirty="0" smtClean="0"/>
          </a:p>
          <a:p>
            <a:pPr lvl="1"/>
            <a:r>
              <a:rPr lang="it-IT" b="1" u="sng" dirty="0" smtClean="0"/>
              <a:t>PCA</a:t>
            </a:r>
            <a:r>
              <a:rPr lang="it-IT" dirty="0" smtClean="0"/>
              <a:t> (</a:t>
            </a:r>
            <a:r>
              <a:rPr lang="it-IT" dirty="0" err="1" smtClean="0"/>
              <a:t>Exploratory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 smtClean="0"/>
              <a:t>Classification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discriminant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(</a:t>
            </a:r>
            <a:r>
              <a:rPr lang="it-IT" dirty="0" err="1" smtClean="0"/>
              <a:t>PLS-DAs</a:t>
            </a:r>
            <a:r>
              <a:rPr lang="it-IT" dirty="0" smtClean="0"/>
              <a:t>, SIMCA)</a:t>
            </a:r>
          </a:p>
          <a:p>
            <a:pPr lvl="1"/>
            <a:r>
              <a:rPr lang="it-IT" dirty="0" err="1" smtClean="0"/>
              <a:t>Regression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prediction</a:t>
            </a:r>
            <a:r>
              <a:rPr lang="it-IT" dirty="0" smtClean="0"/>
              <a:t> </a:t>
            </a:r>
            <a:r>
              <a:rPr lang="it-IT" dirty="0" err="1" smtClean="0"/>
              <a:t>models</a:t>
            </a:r>
            <a:r>
              <a:rPr lang="it-IT" dirty="0" smtClean="0"/>
              <a:t> (</a:t>
            </a:r>
            <a:r>
              <a:rPr lang="it-IT" b="1" u="sng" dirty="0" smtClean="0"/>
              <a:t>PLS</a:t>
            </a:r>
            <a:r>
              <a:rPr lang="it-IT" dirty="0" smtClean="0"/>
              <a:t>, PCR, </a:t>
            </a:r>
            <a:r>
              <a:rPr lang="it-IT" dirty="0" err="1" smtClean="0"/>
              <a:t>LR…</a:t>
            </a:r>
            <a:r>
              <a:rPr lang="it-IT" dirty="0" smtClean="0"/>
              <a:t>)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 rot="16200000">
            <a:off x="3820563" y="3388351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Samples(n)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16016" y="184482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Variables (k): spectral features 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788024" y="2276872"/>
            <a:ext cx="3024336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6600" b="1" dirty="0" smtClean="0">
                <a:solidFill>
                  <a:schemeClr val="tx1"/>
                </a:solidFill>
                <a:latin typeface="Lucida Console" pitchFamily="49" charset="0"/>
              </a:rPr>
              <a:t>X</a:t>
            </a:r>
            <a:endParaRPr lang="it-IT" b="1" dirty="0">
              <a:solidFill>
                <a:schemeClr val="tx1"/>
              </a:solidFill>
              <a:latin typeface="Lucida Console" pitchFamily="49" charset="0"/>
            </a:endParaRP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9100" y="5373216"/>
            <a:ext cx="4914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tangolo 10"/>
          <p:cNvSpPr/>
          <p:nvPr/>
        </p:nvSpPr>
        <p:spPr>
          <a:xfrm>
            <a:off x="8028384" y="2276872"/>
            <a:ext cx="783704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6600" b="1" dirty="0" smtClean="0">
                <a:solidFill>
                  <a:schemeClr val="tx1"/>
                </a:solidFill>
                <a:latin typeface="Lucida Console" pitchFamily="49" charset="0"/>
              </a:rPr>
              <a:t>Y</a:t>
            </a:r>
            <a:endParaRPr lang="it-IT" b="1" dirty="0">
              <a:solidFill>
                <a:schemeClr val="tx1"/>
              </a:solidFill>
              <a:latin typeface="Lucida Console" pitchFamily="49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 rot="16200000">
            <a:off x="7348954" y="89545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Response variable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Multivariate </a:t>
            </a:r>
            <a:r>
              <a:rPr lang="it-IT" b="1" dirty="0" err="1" smtClean="0"/>
              <a:t>analysis</a:t>
            </a:r>
            <a:r>
              <a:rPr lang="it-IT" b="1" dirty="0" smtClean="0"/>
              <a:t> - PCA</a:t>
            </a:r>
            <a:endParaRPr lang="it-IT" b="1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err="1" smtClean="0"/>
              <a:t>Properties</a:t>
            </a:r>
            <a:r>
              <a:rPr lang="it-IT" dirty="0" smtClean="0"/>
              <a:t> and utilities</a:t>
            </a:r>
            <a:endParaRPr lang="it-IT" dirty="0"/>
          </a:p>
        </p:txBody>
      </p:sp>
      <p:sp>
        <p:nvSpPr>
          <p:cNvPr id="16" name="Segnaposto contenuto 1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Data </a:t>
            </a:r>
            <a:r>
              <a:rPr lang="it-IT" dirty="0" err="1" smtClean="0"/>
              <a:t>reduction</a:t>
            </a:r>
            <a:endParaRPr lang="it-IT" dirty="0" smtClean="0"/>
          </a:p>
          <a:p>
            <a:r>
              <a:rPr lang="it-IT" dirty="0" err="1" smtClean="0"/>
              <a:t>Unsupervised</a:t>
            </a:r>
            <a:endParaRPr lang="it-IT" dirty="0" smtClean="0"/>
          </a:p>
          <a:p>
            <a:r>
              <a:rPr lang="it-IT" dirty="0" err="1" smtClean="0"/>
              <a:t>Based</a:t>
            </a:r>
            <a:r>
              <a:rPr lang="it-IT" dirty="0" smtClean="0"/>
              <a:t> on </a:t>
            </a:r>
            <a:r>
              <a:rPr lang="it-IT" dirty="0" err="1" smtClean="0"/>
              <a:t>explained</a:t>
            </a:r>
            <a:r>
              <a:rPr lang="it-IT" dirty="0" smtClean="0"/>
              <a:t> </a:t>
            </a:r>
            <a:r>
              <a:rPr lang="it-IT" dirty="0" err="1" smtClean="0"/>
              <a:t>variance</a:t>
            </a:r>
            <a:endParaRPr lang="it-IT" dirty="0" smtClean="0"/>
          </a:p>
          <a:p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latent</a:t>
            </a:r>
            <a:r>
              <a:rPr lang="it-IT" dirty="0" smtClean="0"/>
              <a:t> </a:t>
            </a:r>
            <a:r>
              <a:rPr lang="it-IT" dirty="0" err="1" smtClean="0"/>
              <a:t>variable</a:t>
            </a:r>
            <a:r>
              <a:rPr lang="it-IT" dirty="0" smtClean="0"/>
              <a:t> (PC)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orthogonal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others</a:t>
            </a:r>
            <a:endParaRPr lang="it-IT" dirty="0" smtClean="0"/>
          </a:p>
          <a:p>
            <a:r>
              <a:rPr lang="it-IT" dirty="0" err="1" smtClean="0"/>
              <a:t>Latent</a:t>
            </a:r>
            <a:r>
              <a:rPr lang="it-IT" dirty="0" smtClean="0"/>
              <a:t> </a:t>
            </a:r>
            <a:r>
              <a:rPr lang="it-IT" b="1" dirty="0" err="1" smtClean="0"/>
              <a:t>structure</a:t>
            </a:r>
            <a:endParaRPr lang="it-IT" b="1" dirty="0" smtClean="0"/>
          </a:p>
          <a:p>
            <a:r>
              <a:rPr lang="it-IT" b="1" dirty="0" err="1" smtClean="0"/>
              <a:t>Outlier</a:t>
            </a:r>
            <a:r>
              <a:rPr lang="it-IT" dirty="0" smtClean="0"/>
              <a:t> detection, </a:t>
            </a:r>
            <a:r>
              <a:rPr lang="it-IT" dirty="0" err="1" smtClean="0"/>
              <a:t>batch</a:t>
            </a:r>
            <a:r>
              <a:rPr lang="it-IT" dirty="0" smtClean="0"/>
              <a:t> </a:t>
            </a:r>
            <a:r>
              <a:rPr lang="it-IT" dirty="0" err="1" smtClean="0"/>
              <a:t>problems</a:t>
            </a:r>
            <a:endParaRPr lang="it-IT" dirty="0" smtClean="0"/>
          </a:p>
          <a:p>
            <a:r>
              <a:rPr lang="it-IT" dirty="0" err="1" smtClean="0"/>
              <a:t>Clustering</a:t>
            </a:r>
            <a:endParaRPr lang="it-IT" dirty="0" smtClean="0"/>
          </a:p>
          <a:p>
            <a:r>
              <a:rPr lang="it-IT" b="1" dirty="0" err="1" smtClean="0"/>
              <a:t>Overview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data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-67869" y="3172327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Samples(n)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27584" y="162880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Variables (k): spectral features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99592" y="2060848"/>
            <a:ext cx="3024336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907704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X</a:t>
            </a:r>
            <a:endParaRPr lang="it-IT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1501"/>
            <a:ext cx="7068641" cy="590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4499992" y="5733256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/>
              <a:t> 2 PCA </a:t>
            </a:r>
            <a:r>
              <a:rPr lang="it-IT" dirty="0" err="1" smtClean="0"/>
              <a:t>axis</a:t>
            </a:r>
            <a:r>
              <a:rPr lang="it-IT" dirty="0" smtClean="0"/>
              <a:t> </a:t>
            </a:r>
            <a:r>
              <a:rPr lang="it-IT" dirty="0" err="1" smtClean="0"/>
              <a:t>achieve</a:t>
            </a:r>
            <a:r>
              <a:rPr lang="it-IT" dirty="0" smtClean="0"/>
              <a:t> </a:t>
            </a:r>
            <a:r>
              <a:rPr lang="it-IT" dirty="0" err="1" smtClean="0"/>
              <a:t>separation</a:t>
            </a:r>
            <a:endParaRPr lang="it-IT" dirty="0" smtClean="0"/>
          </a:p>
          <a:p>
            <a:pPr>
              <a:buFont typeface="Wingdings" pitchFamily="2" charset="2"/>
              <a:buChar char="§"/>
            </a:pPr>
            <a:endParaRPr lang="it-IT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6246214"/>
            <a:ext cx="4644008" cy="61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Multivariate </a:t>
            </a:r>
            <a:r>
              <a:rPr lang="it-IT" b="1" dirty="0" err="1" smtClean="0"/>
              <a:t>analysis</a:t>
            </a:r>
            <a:r>
              <a:rPr lang="it-IT" b="1" dirty="0" smtClean="0"/>
              <a:t> - PLS</a:t>
            </a:r>
            <a:endParaRPr lang="it-IT" b="1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err="1" smtClean="0"/>
              <a:t>Properties</a:t>
            </a:r>
            <a:r>
              <a:rPr lang="it-IT" dirty="0" smtClean="0"/>
              <a:t> and utilities</a:t>
            </a:r>
            <a:endParaRPr lang="it-IT" dirty="0"/>
          </a:p>
        </p:txBody>
      </p:sp>
      <p:sp>
        <p:nvSpPr>
          <p:cNvPr id="16" name="Segnaposto contenuto 1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30389"/>
          </a:xfrm>
        </p:spPr>
        <p:txBody>
          <a:bodyPr>
            <a:normAutofit/>
          </a:bodyPr>
          <a:lstStyle/>
          <a:p>
            <a:r>
              <a:rPr lang="it-IT" dirty="0" smtClean="0"/>
              <a:t>Multivariate </a:t>
            </a:r>
            <a:r>
              <a:rPr lang="it-IT" b="1" dirty="0" err="1" smtClean="0"/>
              <a:t>correlation</a:t>
            </a:r>
            <a:endParaRPr lang="it-IT" b="1" dirty="0" smtClean="0"/>
          </a:p>
          <a:p>
            <a:r>
              <a:rPr lang="it-IT" dirty="0" err="1" smtClean="0"/>
              <a:t>Supervised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correlation</a:t>
            </a:r>
            <a:endParaRPr lang="it-IT" dirty="0" smtClean="0"/>
          </a:p>
          <a:p>
            <a:r>
              <a:rPr lang="it-IT" dirty="0" err="1" smtClean="0"/>
              <a:t>Based</a:t>
            </a:r>
            <a:r>
              <a:rPr lang="it-IT" dirty="0" smtClean="0"/>
              <a:t> on </a:t>
            </a:r>
            <a:r>
              <a:rPr lang="it-IT" dirty="0" err="1" smtClean="0"/>
              <a:t>covariance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Y: </a:t>
            </a:r>
            <a:r>
              <a:rPr lang="it-IT" dirty="0" err="1" smtClean="0"/>
              <a:t>Y-related</a:t>
            </a:r>
            <a:r>
              <a:rPr lang="it-IT" dirty="0" smtClean="0"/>
              <a:t> </a:t>
            </a:r>
            <a:r>
              <a:rPr lang="it-IT" dirty="0" err="1" smtClean="0"/>
              <a:t>variation</a:t>
            </a:r>
            <a:r>
              <a:rPr lang="it-IT" dirty="0" smtClean="0"/>
              <a:t> </a:t>
            </a:r>
            <a:r>
              <a:rPr lang="it-IT" dirty="0" err="1" smtClean="0"/>
              <a:t>rules</a:t>
            </a:r>
            <a:r>
              <a:rPr lang="it-IT" dirty="0" smtClean="0"/>
              <a:t>!</a:t>
            </a:r>
          </a:p>
          <a:p>
            <a:r>
              <a:rPr lang="it-IT" dirty="0" err="1" smtClean="0"/>
              <a:t>Orthogonal</a:t>
            </a:r>
            <a:endParaRPr lang="it-IT" dirty="0" smtClean="0"/>
          </a:p>
          <a:p>
            <a:r>
              <a:rPr lang="it-IT" dirty="0" err="1" smtClean="0"/>
              <a:t>Model</a:t>
            </a:r>
            <a:r>
              <a:rPr lang="it-IT" dirty="0" smtClean="0"/>
              <a:t> </a:t>
            </a:r>
            <a:r>
              <a:rPr lang="it-IT" dirty="0" err="1" smtClean="0"/>
              <a:t>creation</a:t>
            </a:r>
            <a:r>
              <a:rPr lang="it-IT" dirty="0" smtClean="0"/>
              <a:t> </a:t>
            </a:r>
          </a:p>
          <a:p>
            <a:r>
              <a:rPr lang="it-IT" dirty="0" smtClean="0"/>
              <a:t>Future </a:t>
            </a:r>
            <a:r>
              <a:rPr lang="it-IT" b="1" dirty="0" err="1" smtClean="0"/>
              <a:t>Prediction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Y </a:t>
            </a:r>
            <a:r>
              <a:rPr lang="it-IT" dirty="0" err="1" smtClean="0"/>
              <a:t>based</a:t>
            </a:r>
            <a:r>
              <a:rPr lang="it-IT" dirty="0" smtClean="0"/>
              <a:t> on X</a:t>
            </a:r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-67869" y="3172327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Samples(n)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27584" y="134076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Variables (k): spectral features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99592" y="2060848"/>
            <a:ext cx="2376264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907704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X</a:t>
            </a:r>
            <a:endParaRPr lang="it-IT" sz="8000" b="1" dirty="0"/>
          </a:p>
        </p:txBody>
      </p:sp>
      <p:sp>
        <p:nvSpPr>
          <p:cNvPr id="13" name="Rettangolo 12"/>
          <p:cNvSpPr/>
          <p:nvPr/>
        </p:nvSpPr>
        <p:spPr>
          <a:xfrm>
            <a:off x="3491880" y="2060848"/>
            <a:ext cx="783704" cy="27446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491880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Y</a:t>
            </a:r>
            <a:endParaRPr lang="it-IT" sz="80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763688" y="52292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Additional information Variable</a:t>
            </a:r>
            <a:r>
              <a:rPr lang="es-ES" b="1" dirty="0" smtClean="0"/>
              <a:t> Y </a:t>
            </a:r>
            <a:r>
              <a:rPr lang="es-ES" dirty="0" smtClean="0"/>
              <a:t>to correlate X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907704" y="609329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Regression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analogy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of</a:t>
            </a:r>
            <a:r>
              <a:rPr lang="it-IT" sz="2400" b="1" dirty="0" smtClean="0"/>
              <a:t> PCA </a:t>
            </a:r>
            <a:r>
              <a:rPr lang="it-IT" sz="2400" b="1" dirty="0" err="1" smtClean="0"/>
              <a:t>against</a:t>
            </a:r>
            <a:r>
              <a:rPr lang="it-IT" sz="2400" b="1" dirty="0" smtClean="0"/>
              <a:t> Y </a:t>
            </a:r>
            <a:r>
              <a:rPr lang="it-IT" sz="2400" b="1" dirty="0" err="1" smtClean="0"/>
              <a:t>var</a:t>
            </a:r>
            <a:endParaRPr lang="it-IT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Multivariate </a:t>
            </a:r>
            <a:r>
              <a:rPr lang="it-IT" b="1" dirty="0" err="1" smtClean="0"/>
              <a:t>analysis</a:t>
            </a:r>
            <a:r>
              <a:rPr lang="it-IT" b="1" dirty="0" smtClean="0"/>
              <a:t> PLS-DA</a:t>
            </a:r>
            <a:endParaRPr lang="it-IT" b="1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err="1" smtClean="0"/>
              <a:t>Properties</a:t>
            </a:r>
            <a:r>
              <a:rPr lang="it-IT" dirty="0" smtClean="0"/>
              <a:t> and utilities</a:t>
            </a:r>
            <a:endParaRPr lang="it-IT" dirty="0"/>
          </a:p>
        </p:txBody>
      </p:sp>
      <p:sp>
        <p:nvSpPr>
          <p:cNvPr id="16" name="Segnaposto contenuto 1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98341"/>
          </a:xfrm>
        </p:spPr>
        <p:txBody>
          <a:bodyPr>
            <a:normAutofit/>
          </a:bodyPr>
          <a:lstStyle/>
          <a:p>
            <a:r>
              <a:rPr lang="it-IT" dirty="0" smtClean="0"/>
              <a:t>Multivariate </a:t>
            </a:r>
            <a:r>
              <a:rPr lang="it-IT" dirty="0" err="1" smtClean="0"/>
              <a:t>correlation</a:t>
            </a:r>
            <a:endParaRPr lang="it-IT" dirty="0" smtClean="0"/>
          </a:p>
          <a:p>
            <a:r>
              <a:rPr lang="it-IT" dirty="0" err="1" smtClean="0"/>
              <a:t>Supervised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 </a:t>
            </a:r>
            <a:r>
              <a:rPr lang="it-IT" dirty="0" err="1" smtClean="0"/>
              <a:t>max</a:t>
            </a:r>
            <a:r>
              <a:rPr lang="it-IT" dirty="0" smtClean="0"/>
              <a:t> </a:t>
            </a:r>
            <a:r>
              <a:rPr lang="it-IT" dirty="0" err="1" smtClean="0"/>
              <a:t>correlation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class</a:t>
            </a:r>
            <a:endParaRPr lang="it-IT" dirty="0" smtClean="0"/>
          </a:p>
          <a:p>
            <a:r>
              <a:rPr lang="it-IT" dirty="0" err="1" smtClean="0"/>
              <a:t>Based</a:t>
            </a:r>
            <a:r>
              <a:rPr lang="it-IT" dirty="0" smtClean="0"/>
              <a:t> on </a:t>
            </a:r>
            <a:r>
              <a:rPr lang="it-IT" dirty="0" err="1" smtClean="0"/>
              <a:t>covariance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Y</a:t>
            </a:r>
          </a:p>
          <a:p>
            <a:r>
              <a:rPr lang="it-IT" dirty="0" err="1" smtClean="0"/>
              <a:t>orthogonal</a:t>
            </a:r>
            <a:endParaRPr lang="it-IT" dirty="0" smtClean="0"/>
          </a:p>
          <a:p>
            <a:r>
              <a:rPr lang="it-IT" dirty="0" err="1" smtClean="0"/>
              <a:t>Classification</a:t>
            </a:r>
            <a:r>
              <a:rPr lang="it-IT" dirty="0" smtClean="0"/>
              <a:t>, </a:t>
            </a:r>
            <a:r>
              <a:rPr lang="it-IT" dirty="0" err="1" smtClean="0"/>
              <a:t>model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Prediction</a:t>
            </a:r>
            <a:endParaRPr lang="it-IT" dirty="0" smtClean="0"/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-67869" y="3172327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Samples(n)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27584" y="134076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Variables (k): spectral features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99592" y="2060848"/>
            <a:ext cx="2376264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907704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X</a:t>
            </a:r>
            <a:endParaRPr lang="it-IT" sz="8000" b="1" dirty="0"/>
          </a:p>
        </p:txBody>
      </p:sp>
      <p:sp>
        <p:nvSpPr>
          <p:cNvPr id="13" name="Rettangolo 12"/>
          <p:cNvSpPr/>
          <p:nvPr/>
        </p:nvSpPr>
        <p:spPr>
          <a:xfrm>
            <a:off x="3491880" y="2060848"/>
            <a:ext cx="783704" cy="27446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491880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Y</a:t>
            </a:r>
            <a:endParaRPr lang="it-IT" sz="80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763688" y="52292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 Y to correlate X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611560" y="5949280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latin typeface="Lucida Console" pitchFamily="49" charset="0"/>
              </a:rPr>
              <a:t>Y </a:t>
            </a:r>
            <a:r>
              <a:rPr lang="it-IT" sz="2400" b="1" dirty="0" err="1" smtClean="0">
                <a:latin typeface="Lucida Console" pitchFamily="49" charset="0"/>
              </a:rPr>
              <a:t>variables</a:t>
            </a:r>
            <a:r>
              <a:rPr lang="it-IT" sz="2400" b="1" dirty="0" smtClean="0">
                <a:latin typeface="Lucida Console" pitchFamily="49" charset="0"/>
              </a:rPr>
              <a:t> are </a:t>
            </a:r>
            <a:r>
              <a:rPr lang="it-IT" sz="2400" b="1" dirty="0" err="1" smtClean="0">
                <a:latin typeface="Lucida Console" pitchFamily="49" charset="0"/>
              </a:rPr>
              <a:t>class</a:t>
            </a:r>
            <a:r>
              <a:rPr lang="it-IT" sz="2400" b="1" dirty="0" smtClean="0">
                <a:latin typeface="Lucida Console" pitchFamily="49" charset="0"/>
              </a:rPr>
              <a:t> </a:t>
            </a:r>
            <a:r>
              <a:rPr lang="it-IT" sz="2400" b="1" dirty="0" err="1" smtClean="0">
                <a:latin typeface="Lucida Console" pitchFamily="49" charset="0"/>
              </a:rPr>
              <a:t>belongings</a:t>
            </a:r>
            <a:r>
              <a:rPr lang="it-IT" sz="2400" b="1" dirty="0" smtClean="0">
                <a:latin typeface="Lucida Console" pitchFamily="49" charset="0"/>
              </a:rPr>
              <a:t>: 0, 1, 2…</a:t>
            </a:r>
            <a:endParaRPr lang="it-IT" sz="2400" b="1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Chemometrics</a:t>
            </a:r>
            <a:r>
              <a:rPr lang="it-IT" b="1" dirty="0" smtClean="0"/>
              <a:t> </a:t>
            </a:r>
            <a:r>
              <a:rPr lang="it-IT" b="1" dirty="0" err="1" smtClean="0"/>
              <a:t>approach</a:t>
            </a:r>
            <a:endParaRPr lang="it-IT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55576" y="1772816"/>
            <a:ext cx="540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b="1" dirty="0" err="1" smtClean="0"/>
              <a:t>Organic</a:t>
            </a:r>
            <a:r>
              <a:rPr lang="it-IT" b="1" dirty="0" smtClean="0"/>
              <a:t> </a:t>
            </a:r>
            <a:r>
              <a:rPr lang="it-IT" b="1" dirty="0" err="1" smtClean="0"/>
              <a:t>chemistry</a:t>
            </a:r>
            <a:endParaRPr lang="it-IT" b="1" dirty="0" smtClean="0"/>
          </a:p>
          <a:p>
            <a:pPr lvl="1">
              <a:buFont typeface="Arial" pitchFamily="34" charset="0"/>
              <a:buChar char="•"/>
            </a:pPr>
            <a:r>
              <a:rPr lang="it-IT" dirty="0" err="1" smtClean="0"/>
              <a:t>Knowledge</a:t>
            </a:r>
            <a:r>
              <a:rPr lang="it-IT" dirty="0" smtClean="0"/>
              <a:t> </a:t>
            </a:r>
            <a:r>
              <a:rPr lang="it-IT" dirty="0" err="1" smtClean="0"/>
              <a:t>based</a:t>
            </a:r>
            <a:r>
              <a:rPr lang="it-IT" dirty="0" smtClean="0"/>
              <a:t> </a:t>
            </a:r>
            <a:r>
              <a:rPr lang="it-IT" dirty="0" err="1" smtClean="0"/>
              <a:t>subject</a:t>
            </a:r>
            <a:r>
              <a:rPr lang="it-IT" dirty="0" smtClean="0"/>
              <a:t> -&gt; </a:t>
            </a:r>
            <a:r>
              <a:rPr lang="it-IT" dirty="0" err="1" smtClean="0"/>
              <a:t>basic</a:t>
            </a:r>
            <a:r>
              <a:rPr lang="it-IT" dirty="0" smtClean="0"/>
              <a:t> </a:t>
            </a:r>
            <a:r>
              <a:rPr lang="it-IT" dirty="0" err="1" smtClean="0"/>
              <a:t>skills</a:t>
            </a:r>
            <a:r>
              <a:rPr lang="it-IT" dirty="0" smtClean="0"/>
              <a:t> and </a:t>
            </a:r>
            <a:r>
              <a:rPr lang="it-IT" dirty="0" err="1" smtClean="0"/>
              <a:t>then</a:t>
            </a:r>
            <a:r>
              <a:rPr lang="it-IT" dirty="0" smtClean="0"/>
              <a:t> </a:t>
            </a:r>
            <a:r>
              <a:rPr lang="it-IT" dirty="0" err="1" smtClean="0"/>
              <a:t>increase</a:t>
            </a:r>
            <a:r>
              <a:rPr lang="it-IT" dirty="0" smtClean="0"/>
              <a:t> </a:t>
            </a:r>
            <a:r>
              <a:rPr lang="it-IT" dirty="0" err="1" smtClean="0"/>
              <a:t>knowledge</a:t>
            </a:r>
            <a:endParaRPr lang="it-IT" dirty="0" smtClean="0"/>
          </a:p>
          <a:p>
            <a:pPr>
              <a:buFont typeface="Arial" pitchFamily="34" charset="0"/>
              <a:buChar char="•"/>
            </a:pPr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b="1" dirty="0" err="1" smtClean="0"/>
              <a:t>Chemometrics</a:t>
            </a:r>
            <a:endParaRPr lang="it-IT" b="1" dirty="0" smtClean="0"/>
          </a:p>
          <a:p>
            <a:pPr lvl="1">
              <a:buFont typeface="Arial" pitchFamily="34" charset="0"/>
              <a:buChar char="•"/>
            </a:pPr>
            <a:r>
              <a:rPr lang="it-IT" dirty="0" err="1" smtClean="0"/>
              <a:t>Skilled</a:t>
            </a:r>
            <a:r>
              <a:rPr lang="it-IT" dirty="0" smtClean="0"/>
              <a:t> </a:t>
            </a:r>
            <a:r>
              <a:rPr lang="it-IT" dirty="0" err="1" smtClean="0"/>
              <a:t>based</a:t>
            </a:r>
            <a:r>
              <a:rPr lang="it-IT" dirty="0" smtClean="0"/>
              <a:t> </a:t>
            </a:r>
            <a:r>
              <a:rPr lang="it-IT" dirty="0" err="1" smtClean="0"/>
              <a:t>subject</a:t>
            </a:r>
            <a:r>
              <a:rPr lang="it-IT" dirty="0" smtClean="0"/>
              <a:t> -&gt; </a:t>
            </a:r>
            <a:r>
              <a:rPr lang="it-IT" dirty="0" err="1" smtClean="0"/>
              <a:t>problem</a:t>
            </a:r>
            <a:r>
              <a:rPr lang="it-IT" dirty="0" smtClean="0"/>
              <a:t> </a:t>
            </a:r>
            <a:r>
              <a:rPr lang="it-IT" dirty="0" err="1" smtClean="0"/>
              <a:t>solving</a:t>
            </a:r>
            <a:r>
              <a:rPr lang="it-IT" dirty="0" smtClean="0"/>
              <a:t> </a:t>
            </a:r>
            <a:r>
              <a:rPr lang="it-IT" dirty="0" err="1" smtClean="0"/>
              <a:t>ablities</a:t>
            </a:r>
            <a:endParaRPr lang="it-IT" dirty="0" smtClean="0"/>
          </a:p>
          <a:p>
            <a:pPr lvl="1">
              <a:buFont typeface="Arial" pitchFamily="34" charset="0"/>
              <a:buChar char="•"/>
            </a:pPr>
            <a:r>
              <a:rPr lang="it-IT" dirty="0" err="1" smtClean="0"/>
              <a:t>Multidisciplinary</a:t>
            </a:r>
            <a:r>
              <a:rPr lang="it-IT" dirty="0" smtClean="0"/>
              <a:t> -&gt; </a:t>
            </a:r>
            <a:r>
              <a:rPr lang="it-IT" dirty="0" err="1" smtClean="0"/>
              <a:t>skills</a:t>
            </a:r>
            <a:r>
              <a:rPr lang="it-IT" dirty="0" smtClean="0"/>
              <a:t> : </a:t>
            </a:r>
            <a:r>
              <a:rPr lang="it-IT" dirty="0" err="1" smtClean="0"/>
              <a:t>mathematics</a:t>
            </a:r>
            <a:r>
              <a:rPr lang="it-IT" dirty="0" smtClean="0"/>
              <a:t>, </a:t>
            </a:r>
            <a:r>
              <a:rPr lang="it-IT" dirty="0" err="1" smtClean="0"/>
              <a:t>informatics</a:t>
            </a:r>
            <a:r>
              <a:rPr lang="it-IT" dirty="0" smtClean="0"/>
              <a:t>, </a:t>
            </a:r>
            <a:r>
              <a:rPr lang="it-IT" dirty="0" err="1" smtClean="0"/>
              <a:t>statistics</a:t>
            </a:r>
            <a:r>
              <a:rPr lang="it-IT" dirty="0" smtClean="0"/>
              <a:t>, </a:t>
            </a:r>
            <a:r>
              <a:rPr lang="it-IT" dirty="0" err="1" smtClean="0"/>
              <a:t>problem</a:t>
            </a:r>
            <a:r>
              <a:rPr lang="it-IT" dirty="0" smtClean="0"/>
              <a:t> </a:t>
            </a:r>
            <a:r>
              <a:rPr lang="it-IT" dirty="0" err="1" smtClean="0"/>
              <a:t>solving</a:t>
            </a:r>
            <a:r>
              <a:rPr lang="it-IT" dirty="0" smtClean="0"/>
              <a:t> </a:t>
            </a:r>
            <a:r>
              <a:rPr lang="it-IT" dirty="0" err="1" smtClean="0"/>
              <a:t>applications</a:t>
            </a:r>
            <a:r>
              <a:rPr lang="it-IT" dirty="0" smtClean="0"/>
              <a:t> </a:t>
            </a:r>
            <a:r>
              <a:rPr lang="it-IT" dirty="0" err="1" smtClean="0"/>
              <a:t>psycology</a:t>
            </a:r>
            <a:r>
              <a:rPr lang="it-IT" dirty="0" smtClean="0"/>
              <a:t>, </a:t>
            </a:r>
            <a:r>
              <a:rPr lang="it-IT" dirty="0" err="1" smtClean="0"/>
              <a:t>economics</a:t>
            </a:r>
            <a:r>
              <a:rPr lang="it-IT" dirty="0" smtClean="0"/>
              <a:t>, </a:t>
            </a:r>
            <a:r>
              <a:rPr lang="it-IT" dirty="0" err="1" smtClean="0"/>
              <a:t>chemistry</a:t>
            </a:r>
            <a:r>
              <a:rPr lang="it-IT" dirty="0" smtClean="0"/>
              <a:t>, </a:t>
            </a:r>
            <a:r>
              <a:rPr lang="it-IT" dirty="0" err="1" smtClean="0"/>
              <a:t>biology</a:t>
            </a:r>
            <a:r>
              <a:rPr lang="it-IT" dirty="0" smtClean="0"/>
              <a:t>,…</a:t>
            </a:r>
            <a:endParaRPr lang="it-IT" dirty="0"/>
          </a:p>
        </p:txBody>
      </p:sp>
      <p:pic>
        <p:nvPicPr>
          <p:cNvPr id="21506" name="Picture 2" descr="https://encrypted-tbn3.google.com/images?q=tbn:ANd9GcTvjFn5ikCl8L0SMjYXLEgJ9aB8Pomo51uBmAbrlV01EvV3C6P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484784"/>
            <a:ext cx="1304925" cy="1352550"/>
          </a:xfrm>
          <a:prstGeom prst="rect">
            <a:avLst/>
          </a:prstGeom>
          <a:noFill/>
        </p:spPr>
      </p:pic>
      <p:pic>
        <p:nvPicPr>
          <p:cNvPr id="21508" name="Picture 4" descr="https://encrypted-tbn0.google.com/images?q=tbn:ANd9GcS0PlCTtVqEvkkdWpfG3TA9M2dbULdmXK1xS4hVKQLQFXpyQlr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573016"/>
            <a:ext cx="2181225" cy="1933576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7236296" y="299695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latin typeface="Lucida Console" pitchFamily="49" charset="0"/>
              </a:rPr>
              <a:t>What</a:t>
            </a:r>
            <a:r>
              <a:rPr lang="it-IT" b="1" dirty="0" smtClean="0">
                <a:latin typeface="Lucida Console" pitchFamily="49" charset="0"/>
              </a:rPr>
              <a:t>?</a:t>
            </a:r>
            <a:endParaRPr lang="it-IT" b="1" dirty="0">
              <a:latin typeface="Lucida Console" pitchFamily="49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308304" y="58772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latin typeface="Lucida Console" pitchFamily="49" charset="0"/>
              </a:rPr>
              <a:t>How</a:t>
            </a:r>
            <a:r>
              <a:rPr lang="it-IT" b="1" dirty="0" smtClean="0">
                <a:latin typeface="Lucida Console" pitchFamily="49" charset="0"/>
              </a:rPr>
              <a:t>?</a:t>
            </a:r>
            <a:endParaRPr lang="it-IT" b="1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Multivariate </a:t>
            </a:r>
            <a:r>
              <a:rPr lang="it-IT" b="1" dirty="0" err="1" smtClean="0"/>
              <a:t>analysis</a:t>
            </a:r>
            <a:r>
              <a:rPr lang="it-IT" b="1" dirty="0" smtClean="0"/>
              <a:t> SIMCA</a:t>
            </a:r>
            <a:endParaRPr lang="it-IT" b="1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err="1" smtClean="0"/>
              <a:t>Properties</a:t>
            </a:r>
            <a:r>
              <a:rPr lang="it-IT" dirty="0" smtClean="0"/>
              <a:t> and utilities</a:t>
            </a:r>
            <a:endParaRPr lang="it-IT" dirty="0"/>
          </a:p>
        </p:txBody>
      </p:sp>
      <p:sp>
        <p:nvSpPr>
          <p:cNvPr id="16" name="Segnaposto contenuto 1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262237"/>
          </a:xfrm>
        </p:spPr>
        <p:txBody>
          <a:bodyPr>
            <a:normAutofit/>
          </a:bodyPr>
          <a:lstStyle/>
          <a:p>
            <a:r>
              <a:rPr lang="it-IT" dirty="0" err="1" smtClean="0"/>
              <a:t>Classification</a:t>
            </a:r>
            <a:r>
              <a:rPr lang="it-IT" dirty="0" smtClean="0"/>
              <a:t> </a:t>
            </a:r>
            <a:r>
              <a:rPr lang="it-IT" dirty="0" err="1" smtClean="0"/>
              <a:t>tecnique</a:t>
            </a:r>
            <a:endParaRPr lang="it-IT" dirty="0" smtClean="0"/>
          </a:p>
          <a:p>
            <a:r>
              <a:rPr lang="it-IT" dirty="0" smtClean="0"/>
              <a:t>PCA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class</a:t>
            </a:r>
            <a:r>
              <a:rPr lang="it-IT" dirty="0" smtClean="0"/>
              <a:t> </a:t>
            </a:r>
            <a:r>
              <a:rPr lang="it-IT" dirty="0" err="1" smtClean="0"/>
              <a:t>Supervised</a:t>
            </a:r>
            <a:endParaRPr lang="it-IT" dirty="0" smtClean="0"/>
          </a:p>
          <a:p>
            <a:r>
              <a:rPr lang="it-IT" dirty="0" smtClean="0"/>
              <a:t>Test </a:t>
            </a:r>
            <a:r>
              <a:rPr lang="it-IT" dirty="0" err="1" smtClean="0"/>
              <a:t>samples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belongin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PCA-class</a:t>
            </a:r>
            <a:r>
              <a:rPr lang="it-IT" dirty="0" smtClean="0"/>
              <a:t> </a:t>
            </a:r>
            <a:r>
              <a:rPr lang="it-IT" dirty="0" err="1" smtClean="0"/>
              <a:t>model</a:t>
            </a:r>
            <a:r>
              <a:rPr lang="it-IT" dirty="0" smtClean="0"/>
              <a:t> 95%</a:t>
            </a:r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-67869" y="3172327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Samples(n)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27584" y="134076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Variables (k): spectral features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99592" y="2060848"/>
            <a:ext cx="2376264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763688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X</a:t>
            </a:r>
            <a:endParaRPr lang="it-IT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Multivariate </a:t>
            </a:r>
            <a:r>
              <a:rPr lang="it-IT" b="1" dirty="0" err="1" smtClean="0"/>
              <a:t>analysis</a:t>
            </a:r>
            <a:r>
              <a:rPr lang="it-IT" b="1" dirty="0" smtClean="0"/>
              <a:t> - OPLS</a:t>
            </a:r>
            <a:endParaRPr lang="it-IT" b="1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err="1" smtClean="0"/>
              <a:t>Properties</a:t>
            </a:r>
            <a:r>
              <a:rPr lang="it-IT" dirty="0" smtClean="0"/>
              <a:t> and utilities</a:t>
            </a:r>
            <a:endParaRPr lang="it-IT" dirty="0"/>
          </a:p>
        </p:txBody>
      </p:sp>
      <p:sp>
        <p:nvSpPr>
          <p:cNvPr id="16" name="Segnaposto contenuto 1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X </a:t>
            </a:r>
            <a:r>
              <a:rPr lang="it-IT" dirty="0" err="1" smtClean="0"/>
              <a:t>variation</a:t>
            </a:r>
            <a:r>
              <a:rPr lang="it-IT" dirty="0" smtClean="0"/>
              <a:t> </a:t>
            </a:r>
            <a:r>
              <a:rPr lang="it-IT" dirty="0" err="1" smtClean="0"/>
              <a:t>divided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:</a:t>
            </a:r>
          </a:p>
          <a:p>
            <a:pPr lvl="1">
              <a:buNone/>
            </a:pPr>
            <a:r>
              <a:rPr lang="it-IT" b="1" dirty="0" err="1" smtClean="0"/>
              <a:t>-correlated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Y: </a:t>
            </a:r>
            <a:r>
              <a:rPr lang="it-IT" b="1" dirty="0" err="1" smtClean="0"/>
              <a:t>Horiz.axis</a:t>
            </a:r>
            <a:endParaRPr lang="it-IT" b="1" dirty="0" smtClean="0"/>
          </a:p>
          <a:p>
            <a:pPr lvl="1">
              <a:buNone/>
            </a:pPr>
            <a:r>
              <a:rPr lang="it-IT" b="1" dirty="0" err="1" smtClean="0"/>
              <a:t>-uncorrelated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Y: Vertical </a:t>
            </a:r>
            <a:r>
              <a:rPr lang="it-IT" b="1" dirty="0" err="1" smtClean="0"/>
              <a:t>axis</a:t>
            </a:r>
            <a:endParaRPr lang="it-IT" b="1" dirty="0" smtClean="0"/>
          </a:p>
          <a:p>
            <a:r>
              <a:rPr lang="it-IT" dirty="0" err="1" smtClean="0"/>
              <a:t>Easier</a:t>
            </a:r>
            <a:endParaRPr lang="it-IT" dirty="0" smtClean="0"/>
          </a:p>
          <a:p>
            <a:r>
              <a:rPr lang="it-IT" dirty="0" err="1" smtClean="0"/>
              <a:t>Combines</a:t>
            </a:r>
            <a:r>
              <a:rPr lang="it-IT" dirty="0" smtClean="0"/>
              <a:t> PLS-DA and SIMCA</a:t>
            </a:r>
          </a:p>
          <a:p>
            <a:r>
              <a:rPr lang="it-IT" dirty="0" smtClean="0"/>
              <a:t>O2PLS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matrixes</a:t>
            </a:r>
            <a:r>
              <a:rPr lang="it-IT" dirty="0" smtClean="0"/>
              <a:t> </a:t>
            </a:r>
          </a:p>
          <a:p>
            <a:r>
              <a:rPr lang="it-IT" dirty="0" smtClean="0"/>
              <a:t>O2PLS </a:t>
            </a:r>
            <a:r>
              <a:rPr lang="it-IT" dirty="0" err="1" smtClean="0"/>
              <a:t>combining</a:t>
            </a:r>
            <a:r>
              <a:rPr lang="it-IT" dirty="0" smtClean="0"/>
              <a:t> 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omics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-67869" y="3172327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Samples(n)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27584" y="134076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Variables (k): spectral features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99592" y="2060848"/>
            <a:ext cx="2376264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619672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X</a:t>
            </a:r>
            <a:endParaRPr lang="it-IT" sz="8000" b="1" dirty="0"/>
          </a:p>
        </p:txBody>
      </p:sp>
      <p:sp>
        <p:nvSpPr>
          <p:cNvPr id="13" name="Rettangolo 12"/>
          <p:cNvSpPr/>
          <p:nvPr/>
        </p:nvSpPr>
        <p:spPr>
          <a:xfrm>
            <a:off x="3491880" y="2060848"/>
            <a:ext cx="1152128" cy="27446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635896" y="2708920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b="1" dirty="0" smtClean="0"/>
              <a:t>Y</a:t>
            </a:r>
            <a:endParaRPr lang="it-IT" sz="80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763688" y="52292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Additional information Variable</a:t>
            </a:r>
            <a:r>
              <a:rPr lang="es-ES" b="1" dirty="0" smtClean="0"/>
              <a:t> Y </a:t>
            </a:r>
            <a:r>
              <a:rPr lang="es-ES" dirty="0" smtClean="0"/>
              <a:t>to correlate X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403648" y="6021288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latin typeface="Lucida Console" pitchFamily="49" charset="0"/>
              </a:rPr>
              <a:t>Orthogonal</a:t>
            </a:r>
            <a:r>
              <a:rPr lang="it-IT" sz="2400" b="1" dirty="0" smtClean="0">
                <a:latin typeface="Lucida Console" pitchFamily="49" charset="0"/>
              </a:rPr>
              <a:t> </a:t>
            </a:r>
            <a:r>
              <a:rPr lang="it-IT" sz="2400" b="1" dirty="0" err="1" smtClean="0">
                <a:latin typeface="Lucida Console" pitchFamily="49" charset="0"/>
              </a:rPr>
              <a:t>correction</a:t>
            </a:r>
            <a:r>
              <a:rPr lang="it-IT" sz="2400" b="1" dirty="0" smtClean="0">
                <a:latin typeface="Lucida Console" pitchFamily="49" charset="0"/>
              </a:rPr>
              <a:t> </a:t>
            </a:r>
            <a:r>
              <a:rPr lang="it-IT" sz="2400" b="1" dirty="0" err="1" smtClean="0">
                <a:latin typeface="Lucida Console" pitchFamily="49" charset="0"/>
              </a:rPr>
              <a:t>of</a:t>
            </a:r>
            <a:r>
              <a:rPr lang="it-IT" sz="2400" b="1" dirty="0" smtClean="0">
                <a:latin typeface="Lucida Console" pitchFamily="49" charset="0"/>
              </a:rPr>
              <a:t> PLS</a:t>
            </a:r>
            <a:endParaRPr lang="it-IT" sz="2400" b="1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Different</a:t>
            </a:r>
            <a:r>
              <a:rPr lang="it-IT" b="1" dirty="0" smtClean="0"/>
              <a:t> </a:t>
            </a:r>
            <a:r>
              <a:rPr lang="it-IT" b="1" dirty="0" err="1" smtClean="0"/>
              <a:t>approaches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</a:t>
            </a:r>
            <a:r>
              <a:rPr lang="it-IT" b="1" dirty="0" err="1" smtClean="0"/>
              <a:t>CM</a:t>
            </a:r>
            <a:endParaRPr lang="it-IT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115616" y="1484784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/>
              <a:t>Statisticians</a:t>
            </a:r>
            <a:endParaRPr lang="it-IT" sz="3200" b="1" dirty="0" smtClean="0"/>
          </a:p>
          <a:p>
            <a:pPr algn="ctr"/>
            <a:r>
              <a:rPr lang="it-IT" sz="3200" dirty="0" err="1" smtClean="0"/>
              <a:t>Distributions</a:t>
            </a:r>
            <a:r>
              <a:rPr lang="it-IT" sz="3200" dirty="0" smtClean="0"/>
              <a:t>, </a:t>
            </a:r>
            <a:r>
              <a:rPr lang="it-IT" sz="3200" dirty="0" err="1" smtClean="0"/>
              <a:t>hypothesis</a:t>
            </a:r>
            <a:r>
              <a:rPr lang="it-IT" sz="3200" dirty="0" smtClean="0"/>
              <a:t> </a:t>
            </a:r>
            <a:r>
              <a:rPr lang="it-IT" sz="3200" dirty="0" err="1" smtClean="0"/>
              <a:t>tests</a:t>
            </a:r>
            <a:r>
              <a:rPr lang="it-IT" sz="3200" dirty="0" smtClean="0"/>
              <a:t>, </a:t>
            </a:r>
            <a:r>
              <a:rPr lang="it-IT" sz="3200" dirty="0" err="1" smtClean="0"/>
              <a:t>maths</a:t>
            </a:r>
            <a:r>
              <a:rPr lang="it-IT" sz="3200" dirty="0" smtClean="0"/>
              <a:t> </a:t>
            </a:r>
            <a:r>
              <a:rPr lang="it-IT" sz="3200" dirty="0" err="1" smtClean="0"/>
              <a:t>explained</a:t>
            </a:r>
            <a:endParaRPr lang="it-IT" sz="3200" dirty="0" smtClean="0"/>
          </a:p>
          <a:p>
            <a:pPr algn="ctr"/>
            <a:endParaRPr lang="it-IT" sz="3200" dirty="0" smtClean="0"/>
          </a:p>
        </p:txBody>
      </p:sp>
      <p:pic>
        <p:nvPicPr>
          <p:cNvPr id="20482" name="Picture 2" descr="https://encrypted-tbn0.google.com/images?q=tbn:ANd9GcQ7b4H3YVKmVVqhAqliKM56L_ZU3zM_ts4xFke-wxVvuxwo8pZ2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068960"/>
            <a:ext cx="3573016" cy="3573016"/>
          </a:xfrm>
          <a:prstGeom prst="rect">
            <a:avLst/>
          </a:prstGeom>
          <a:noFill/>
        </p:spPr>
      </p:pic>
      <p:pic>
        <p:nvPicPr>
          <p:cNvPr id="20484" name="Picture 4" descr="https://encrypted-tbn0.google.com/images?q=tbn:ANd9GcTj2iu9P6wa-kc4mn6yqi8sx1ISV0ijX9Lqmrh5HQJPJSW_szV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2466" y="3429000"/>
            <a:ext cx="3369974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Different</a:t>
            </a:r>
            <a:r>
              <a:rPr lang="it-IT" b="1" dirty="0" smtClean="0"/>
              <a:t> </a:t>
            </a:r>
            <a:r>
              <a:rPr lang="it-IT" b="1" dirty="0" err="1" smtClean="0"/>
              <a:t>approaches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</a:t>
            </a:r>
            <a:r>
              <a:rPr lang="it-IT" b="1" dirty="0" err="1" smtClean="0"/>
              <a:t>CM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1115616" y="1340768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 smtClean="0"/>
              <a:t>Chemical</a:t>
            </a:r>
            <a:r>
              <a:rPr lang="it-IT" sz="3200" b="1" dirty="0" smtClean="0"/>
              <a:t> </a:t>
            </a:r>
            <a:r>
              <a:rPr lang="it-IT" sz="3200" b="1" dirty="0" err="1" smtClean="0"/>
              <a:t>engineers</a:t>
            </a:r>
            <a:endParaRPr lang="it-IT" sz="3200" b="1" dirty="0" smtClean="0"/>
          </a:p>
          <a:p>
            <a:pPr algn="ctr"/>
            <a:r>
              <a:rPr lang="it-IT" sz="3200" dirty="0" smtClean="0"/>
              <a:t>Matrix, </a:t>
            </a:r>
            <a:r>
              <a:rPr lang="it-IT" sz="3200" dirty="0" err="1" smtClean="0"/>
              <a:t>maths</a:t>
            </a:r>
            <a:r>
              <a:rPr lang="it-IT" sz="3200" dirty="0" smtClean="0"/>
              <a:t> </a:t>
            </a:r>
            <a:r>
              <a:rPr lang="it-IT" sz="3200" dirty="0" err="1" smtClean="0"/>
              <a:t>but</a:t>
            </a:r>
            <a:r>
              <a:rPr lang="it-IT" sz="3200" dirty="0" smtClean="0"/>
              <a:t> </a:t>
            </a:r>
            <a:r>
              <a:rPr lang="it-IT" sz="3200" dirty="0" err="1" smtClean="0"/>
              <a:t>not</a:t>
            </a:r>
            <a:r>
              <a:rPr lang="it-IT" sz="3200" dirty="0" smtClean="0"/>
              <a:t> </a:t>
            </a:r>
            <a:r>
              <a:rPr lang="it-IT" sz="3200" dirty="0" err="1" smtClean="0"/>
              <a:t>that</a:t>
            </a:r>
            <a:r>
              <a:rPr lang="it-IT" sz="3200" dirty="0" smtClean="0"/>
              <a:t> </a:t>
            </a:r>
            <a:r>
              <a:rPr lang="it-IT" sz="3200" dirty="0" err="1" smtClean="0"/>
              <a:t>interested</a:t>
            </a:r>
            <a:r>
              <a:rPr lang="it-IT" sz="3200" dirty="0" smtClean="0"/>
              <a:t> in </a:t>
            </a:r>
            <a:r>
              <a:rPr lang="it-IT" sz="3200" dirty="0" err="1" smtClean="0"/>
              <a:t>distributions</a:t>
            </a:r>
            <a:endParaRPr lang="it-IT" sz="3200" dirty="0" smtClean="0"/>
          </a:p>
        </p:txBody>
      </p:sp>
      <p:pic>
        <p:nvPicPr>
          <p:cNvPr id="39938" name="Picture 2" descr="https://encrypted-tbn2.google.com/images?q=tbn:ANd9GcSKWaihXrOt86OenHOpfLmcDcWmhLFnPNMwIN8JyxDftRgQqkgS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9190" y="3068960"/>
            <a:ext cx="2985098" cy="1656184"/>
          </a:xfrm>
          <a:prstGeom prst="rect">
            <a:avLst/>
          </a:prstGeom>
          <a:noFill/>
        </p:spPr>
      </p:pic>
      <p:pic>
        <p:nvPicPr>
          <p:cNvPr id="39940" name="Picture 4" descr="https://encrypted-tbn1.google.com/images?q=tbn:ANd9GcS_LtStwK8JYTsB2jMMhNjIN0E60RLepIUWkv9hP5FwTRQT8x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68960"/>
            <a:ext cx="4920544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Different</a:t>
            </a:r>
            <a:r>
              <a:rPr lang="it-IT" b="1" dirty="0" smtClean="0"/>
              <a:t> </a:t>
            </a:r>
            <a:r>
              <a:rPr lang="it-IT" b="1" dirty="0" err="1" smtClean="0"/>
              <a:t>approaches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</a:t>
            </a:r>
            <a:r>
              <a:rPr lang="it-IT" b="1" dirty="0" err="1" smtClean="0"/>
              <a:t>CM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1115616" y="1340768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 smtClean="0"/>
              <a:t>Organic</a:t>
            </a:r>
            <a:r>
              <a:rPr lang="it-IT" sz="3200" b="1" dirty="0" smtClean="0"/>
              <a:t> </a:t>
            </a:r>
            <a:r>
              <a:rPr lang="it-IT" sz="3200" b="1" dirty="0" err="1" smtClean="0"/>
              <a:t>chemist</a:t>
            </a:r>
            <a:endParaRPr lang="it-IT" sz="3200" b="1" dirty="0" smtClean="0"/>
          </a:p>
          <a:p>
            <a:pPr algn="ctr"/>
            <a:r>
              <a:rPr lang="it-IT" sz="3200" dirty="0" smtClean="0"/>
              <a:t>Do </a:t>
            </a:r>
            <a:r>
              <a:rPr lang="it-IT" sz="3200" dirty="0" err="1" smtClean="0"/>
              <a:t>not</a:t>
            </a:r>
            <a:r>
              <a:rPr lang="it-IT" sz="3200" dirty="0" smtClean="0"/>
              <a:t> </a:t>
            </a:r>
            <a:r>
              <a:rPr lang="it-IT" sz="3200" dirty="0" err="1" smtClean="0"/>
              <a:t>like</a:t>
            </a:r>
            <a:r>
              <a:rPr lang="it-IT" sz="3200" dirty="0" smtClean="0"/>
              <a:t> </a:t>
            </a:r>
            <a:r>
              <a:rPr lang="it-IT" sz="3200" dirty="0" err="1" smtClean="0"/>
              <a:t>maths</a:t>
            </a:r>
            <a:r>
              <a:rPr lang="it-IT" sz="3200" dirty="0" smtClean="0"/>
              <a:t>, </a:t>
            </a:r>
            <a:r>
              <a:rPr lang="it-IT" sz="3200" dirty="0" err="1" smtClean="0"/>
              <a:t>packages</a:t>
            </a:r>
            <a:r>
              <a:rPr lang="it-IT" sz="3200" dirty="0" smtClean="0"/>
              <a:t> </a:t>
            </a:r>
            <a:r>
              <a:rPr lang="it-IT" sz="3200" dirty="0" err="1" smtClean="0"/>
              <a:t>should</a:t>
            </a:r>
            <a:r>
              <a:rPr lang="it-IT" sz="3200" dirty="0" smtClean="0"/>
              <a:t> do </a:t>
            </a:r>
            <a:r>
              <a:rPr lang="it-IT" sz="3200" dirty="0" err="1" smtClean="0"/>
              <a:t>it</a:t>
            </a:r>
            <a:r>
              <a:rPr lang="it-IT" sz="3200" dirty="0" smtClean="0"/>
              <a:t>. </a:t>
            </a:r>
            <a:r>
              <a:rPr lang="it-IT" sz="3200" dirty="0" err="1" smtClean="0"/>
              <a:t>Opposite</a:t>
            </a:r>
            <a:r>
              <a:rPr lang="it-IT" sz="3200" dirty="0" smtClean="0"/>
              <a:t> </a:t>
            </a:r>
            <a:r>
              <a:rPr lang="it-IT" sz="3200" dirty="0" err="1" smtClean="0"/>
              <a:t>approach</a:t>
            </a:r>
            <a:r>
              <a:rPr lang="it-IT" sz="3200" dirty="0" smtClean="0"/>
              <a:t> </a:t>
            </a:r>
            <a:r>
              <a:rPr lang="it-IT" sz="3200" dirty="0" err="1" smtClean="0"/>
              <a:t>to</a:t>
            </a:r>
            <a:r>
              <a:rPr lang="it-IT" sz="3200" dirty="0" smtClean="0"/>
              <a:t> </a:t>
            </a:r>
            <a:r>
              <a:rPr lang="it-IT" sz="3200" dirty="0" err="1" smtClean="0"/>
              <a:t>statisticians</a:t>
            </a:r>
            <a:endParaRPr lang="it-IT" sz="3200" dirty="0" smtClean="0"/>
          </a:p>
        </p:txBody>
      </p:sp>
      <p:pic>
        <p:nvPicPr>
          <p:cNvPr id="41986" name="Picture 2" descr="https://encrypted-tbn1.google.com/images?q=tbn:ANd9GcSAXdUZxppeOGYGJ6i5UXRCic68L_QmdfOVYCNel7wmD9ocn3j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852936"/>
            <a:ext cx="3528392" cy="3528392"/>
          </a:xfrm>
          <a:prstGeom prst="rect">
            <a:avLst/>
          </a:prstGeom>
          <a:noFill/>
        </p:spPr>
      </p:pic>
      <p:sp>
        <p:nvSpPr>
          <p:cNvPr id="41988" name="AutoShape 4" descr="data:image/jpeg;base64,/9j/4AAQSkZJRgABAQAAAQABAAD/2wCEAAkGBhISERQUEhMSExUVFxcVFhMYFRgYFxcUFBUYFhQWFBQYJykfFx0jGRUVHzAgIycqLDgvFR4xNTAqNSYrLCkBCQoKDgwNGQ8PGiocHyQsLCwsKS8wLi01NSwsMi4sNSkpKykuKSwuLCwpLTUpLCksLCk1KSkpKSksKikpLCkpLP/AABEIAHgAoAMBIgACEQEDEQH/xAAbAAACAwEBAQAAAAAAAAAAAAAAAwECBAYFB//EAEMQAAEDAQUDBwkFCAEFAAAAAAEAAhEDBBIhMVEFE5EGFCJBYXHRFjI0UoGSobGyI0JVYqIHFSQzQ1PB8NJUcnOCwv/EABoBAQEAAwEBAAAAAAAAAAAAAAABAgMEBQb/xAAxEQACAQICBwYGAwEAAAAAAAAAAQIDEQQhFDFRYZGh0RITIkFxkjJSU4GxwQXh8EL/2gAMAwEAAhEDEQA/APon7QOUFWy0L1EgOvNEkAiCccCvn1H9o20XuDWvaXOIAAptkk5ALsv2o2SpVohtNj6ji5pDWtLiQMSYC+b2XYFsY9ruaWg3SDBpVIMHUQR3gyvTwsabp3kle5yVnLtZM9upy/2k3AvZlODGOBETILZkR1oZ+0LaJMB7ZAJI3TcmgkzOgB4JbDtBvm2Su3EGRTq3jFzznDzpuCSVDaVu67HWLrt0uNOrJaBGPac5zXUoU/OMeRxVJVPKTHjl/tKJvYTH8oZxMZaYp9PlvtEsvhzbuJm6zJsXiBmQJElVFr2henmdYdlyr1f5wGOcSOtZ7JQtzGhostWAS6DSfiXOa+T3Fow0kFZqnTt8MeRwzqVU/jnzNI5eW/GXDCAfsxhOU6J3lrtDCXZ5fZjHPIew8FDK9ux/hKuMZsqdV2Ppzzx7kMFsAjmteIjKtMdLJ0yD0jiFexS+SPI0OrX+pPmXpctbc4gBwJcYH2YxJwwVjy0twzePcGUxM6SlVadtc5rjZ63RffEMeADhgB1DDqVqtC2OZc5vWAIAJuPxi7rkOgMMsz1rNUqOXhjyNEq+Is7TnzH1OVtvbm4ZTF1pMQDiBlgRnqgcsLdE3sJA/ljM4ge2FWg22NeXc3qmWhoBY+AGgDD2BTXZa3Xf4eqC0scDcecacwSDgfO+AU7ul8seRHXxH1J8xtblVb2ecQM8mNOXnCRp1qruVtuBgux03Y+OiKNO0tDg2y1WybwAbUi8SCSdR0QLuWCkm2RAoVh2htSThmT7UVOl8seRHXxHlUnz/oqOWFt9b9A61J5W23DpZ4joDEY5cDwVm86/6arnePRqAEwQMMsJMKzn2smTZquc4NqD7xcIIxGJ6s07ul8keQ77EfUnwYo8s7Z64x/IFHlpa/Xb7jUq12K11IvUKuBJHQdhLWiAOodH4rN+47R/Yre45bI0sPbOMeRzzxOMT8M5tfc3eWlr9dvuNXTci9u1rQagquDrt2IAGd6cs8guL/cdo/sVvccur5BWKpTfV3jHskNi80iYvTE94XNjKdBUZOCV8tVtp3fxtfFyxUVUcms9d7amdDaB/FU+5/0rmmbB2mXH+NBxyl/R0mNV01o9Kp9z/pWV1YNqEljJJBJNZsiASHXDlnkvGpVXTu1+E/yfWTh2rXPBGwNqR6YdPvTnwwUjk9tM5bQbIzi+dR8/kuh3zLwcNySeveiR7Bnml0aDabiehecQYdWJxkxdByxcVujjKtvFa/ouhrdCN8r8WeGdgbROW0GDP7zz80qtyd2mXdHabG4TdxPtxxXvVLNTpZNYSSCQaobHRA6N7IYZDvSyxrqrX7qmXARArNiIIxZk7MrLTJp+Xtj0LGhC3ivxZ4FXk7tRol21WAYCSIEnJXHJja34o33SuitVhdVZddZxdzltUA5EDpDPAke1abHZLpB3IZA6nAgRAAjuV02pb/n2x6F0enbW7+r6nLeSm1/xP9B8EeSe1/xP9B8F3N52iLztFNOq7I+2PQx0eO/i+pw3kptf8T/QfBHkptf8T/QfBdzedoi87RNOq7I+2PQaPHfxfU4byU2v+J/oPgjyU2v+J/oPgu5vO0RedomnVdkfbHoNHjv4vqcN5KbX/E/0HwR5KbX/ABP9B8F3N52iLztE06rsj7Y9Bo8d/F9ThvJTa/4n+g+CZZ+TG1mvaXbRDwDi0tcAewkBdredolm0KPG1XlaPtj0L3Ed/F9Tnm7J2iI/iaRi9P8zEky09kZL2dmUKjGUm1XipUAfeeMiS4HCeyB7Ff95Nyx4JzM2dzvmFzzm5azbFJKyMlo9Kpdz/AKVdzmA402k6kCfkqWj0ql3O+laGWNjsSAStTv5GRlbWbMbhoHrdCOGa0C1DqYP99ieLG3T4qtTZ7HCHCRoSsfEXIy2m0tzNIOMxjd+bs1mcbxwZu4kYCmeOBIXoDZFIZMGivT2exogCB2diq7SGR5zy8Aw957Ip/CWxxTqFqIb0mucZ+9dnH/tELW+wMcIIkaHEfFDtnsMSJjLs7tFXKb2DIzP2gQcKJPaC3/OKBtAxO6IOktk9xWnmDJmMdevih+z2HNoMa4rHxDIxu2meqifeatG/MSGT2SOElSNk0vUbwHWipZ+oNY4CMHZDA5YFVX8yEUq7jnRLe8tM8JSueEyN0RmL0t4/6Fss7IaBda3sbl7MB8kqlMZtGOQGCoPOe+qCR9qY6/suzs7/AIq7xWBwFVwjMbkD4gLfMOOLR29ftTxl1LPtP/JA8yxuqg9Jj3AjAk0o9l3HsW2+f7abQbDWiAIGQyHcmLF3bBjP/jA4K1PNnc75hPq5FJp5s7nfMIDJaPSqXc/6VusxwWG0elUu5/0rQ2yXsbzxPUHEDDsVQNcolZeY/nqe8jmP56nvK2W0mZqlErIbEPXqe8p5j+ep7yWW0ZmqUSsvMfz1PeRzH89T3kstozNUolZeY/nqe8jmP56nvJZbRmapWe0UwQbzb+XRgH5qvMfz1PeKYykWiGy7HrOOJxxUyAmhDfNpFs6NA+RVqTiB5hGOQ+ac2pIkRipJ7lCiqZknoOb2kDHgU8D/AGEjm47eJUc2HbxKgNACnFLYIGCteVAPGBSKebO53zCeckilmzud8wgMto9KpdzvpXoWfzQvPtHpVLud9K9Cz+aEAxCEIDLX/mMxjOBOeU4dy1LLaD02YTnjpi1aHPAEnAa9XFAWlLbWBJAzbE+0SF420uU9IAtpPa98fdxaO0nI9y8rkdypbabTawei4bkXCcyGEOI7JC2Spyik2rXOOGNoTrOjGSbSu/u7a9u47JCi8pWs7AVHg9Ue3TrV1nrvN9jQYBvE/wDrEfNAVBu5+acZ0JznsKa13aEBU3DfVbwCpBk9yie5U3DfVbwCNw31W8AoBhPchLNnb6reAVm0wMgB3BAXPm+xIpZs7nfMKxJnriD1CMtc1Wlmzud8whTLX9KpdzvpW+z+aFgtHpVLud9K32bzQgGoQhAItlnL2OaHOYSID2xeadRII4hfJOVHJDabXuca9S20wZ86HNnK9RGHBfYkuswkdEgHtEjuK7MJjJ4WXagk/VfvWjTWoxqx7Mj4xsK0wbrgWkZgiCO8HEL2tj8jKtPfWsl013SKY+7SA6Dz13iZMaELva2z2hrXOYxzhEgsDhOWGEt9nBa9/AxY6coGPA6Lficf304zUbWPCh/AwTq3l8at6Z3vxSOKsfK6rQMP+1b2npAdjuv2rqdlcpaFo/lvF71HYP4dfsV61BjnQ6iw9pYHf4/yr2fZbWm8GU2kHC6xow74laa1WjUV1Cz3P9HbgsLisP4Z1FOO9Z8b9TcFSpTBieo4HJMVKgHXEYZ69S4j1hTaogHXq650U3jp8QlMaQb0Z5iMR7O3rTBXbqPklxa+om8dPiEXjp8Qo37dQjft1CXQ7LJvH1fiFIJ0hV37dQrNqA5EFLoWZJYImMYz9iVS/p9zvmE/7vsSKP8AT7nfMIDLaPSqXc/6VsoV2hoBIWO0elUu5/0r0t2NBwQFOct1COct1CtuhoOCN0NBwQFect1COct1CtuhoOCN0NBwQFect1COct1CtuhoOCN0NBwQFect1COct1CtuhoOCDTGg4BAV5y3UJVS144XSNb0fCE5jWnEXT3Qp3Q0HBAZBayBg1mGQv8AVwV6FZonBrZxMGZJGM4LRuhoOCN0NBwQCi+nJMiSIvdcKodT6Mm8W5OOc6p+6Gg4I3Q0HBALqVabgQSCD1FSbQzUK+7Gg4KA1ug4BAKbUY1t1sAAQAMlFH+n3O+YT7jdBwVHee2NHf8AygM1tsr77Xsi82RjliI6kreWrSlwd4oQgDe2rSlwd4o3tq0pcHeKEIA3tq0pcHeKN7atKXB3ihCAN7atKXB3ije2rSlwd4oQgDe2rSlwd4oNS1aUuDvFQhARTNpaIDaIGkO8Vbe2rSlwd4oQgDe2rSlwd4o3tq0pcHeKEIA3tq0pcHeKN7atKXB3ihCAN5atKXB3isn7vqTO5s8zM3DmOvNShVNrUCrdmVASd1Z5OB6Lv+S9Sw0XAC8GtuggBsxB71CEbb1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1990" name="AutoShape 6" descr="data:image/jpeg;base64,/9j/4AAQSkZJRgABAQAAAQABAAD/2wCEAAkGBhISERQUEhMSExUVFxcVFhMYFRgYFxcUFBUYFhQWFBQYJykfFx0jGRUVHzAgIycqLDgvFR4xNTAqNSYrLCkBCQoKDgwNGQ8PGiocHyQsLCwsKS8wLi01NSwsMi4sNSkpKykuKSwuLCwpLTUpLCksLCk1KSkpKSksKikpLCkpLP/AABEIAHgAoAMBIgACEQEDEQH/xAAbAAACAwEBAQAAAAAAAAAAAAAAAwECBAYFB//EAEMQAAEDAQUDBwkFCAEFAAAAAAEAAhEDBBIhMVEFE5EGFCJBYXHRFjI0UoGSobGyI0JVYqIHFSQzQ1PB8NJUcnOCwv/EABoBAQEAAwEBAAAAAAAAAAAAAAABAgMEBQb/xAAxEQACAQICBwYGAwEAAAAAAAAAAQIDEQQhFDFRYZGh0RITIkFxkjJSU4GxwQXh8EL/2gAMAwEAAhEDEQA/APon7QOUFWy0L1EgOvNEkAiCccCvn1H9o20XuDWvaXOIAAptkk5ALsv2o2SpVohtNj6ji5pDWtLiQMSYC+b2XYFsY9ruaWg3SDBpVIMHUQR3gyvTwsabp3kle5yVnLtZM9upy/2k3AvZlODGOBETILZkR1oZ+0LaJMB7ZAJI3TcmgkzOgB4JbDtBvm2Su3EGRTq3jFzznDzpuCSVDaVu67HWLrt0uNOrJaBGPac5zXUoU/OMeRxVJVPKTHjl/tKJvYTH8oZxMZaYp9PlvtEsvhzbuJm6zJsXiBmQJElVFr2henmdYdlyr1f5wGOcSOtZ7JQtzGhostWAS6DSfiXOa+T3Fow0kFZqnTt8MeRwzqVU/jnzNI5eW/GXDCAfsxhOU6J3lrtDCXZ5fZjHPIew8FDK9ux/hKuMZsqdV2Ppzzx7kMFsAjmteIjKtMdLJ0yD0jiFexS+SPI0OrX+pPmXpctbc4gBwJcYH2YxJwwVjy0twzePcGUxM6SlVadtc5rjZ63RffEMeADhgB1DDqVqtC2OZc5vWAIAJuPxi7rkOgMMsz1rNUqOXhjyNEq+Is7TnzH1OVtvbm4ZTF1pMQDiBlgRnqgcsLdE3sJA/ljM4ge2FWg22NeXc3qmWhoBY+AGgDD2BTXZa3Xf4eqC0scDcecacwSDgfO+AU7ul8seRHXxH1J8xtblVb2ecQM8mNOXnCRp1qruVtuBgux03Y+OiKNO0tDg2y1WybwAbUi8SCSdR0QLuWCkm2RAoVh2htSThmT7UVOl8seRHXxHlUnz/oqOWFt9b9A61J5W23DpZ4joDEY5cDwVm86/6arnePRqAEwQMMsJMKzn2smTZquc4NqD7xcIIxGJ6s07ul8keQ77EfUnwYo8s7Z64x/IFHlpa/Xb7jUq12K11IvUKuBJHQdhLWiAOodH4rN+47R/Yre45bI0sPbOMeRzzxOMT8M5tfc3eWlr9dvuNXTci9u1rQagquDrt2IAGd6cs8guL/cdo/sVvccur5BWKpTfV3jHskNi80iYvTE94XNjKdBUZOCV8tVtp3fxtfFyxUVUcms9d7amdDaB/FU+5/0rmmbB2mXH+NBxyl/R0mNV01o9Kp9z/pWV1YNqEljJJBJNZsiASHXDlnkvGpVXTu1+E/yfWTh2rXPBGwNqR6YdPvTnwwUjk9tM5bQbIzi+dR8/kuh3zLwcNySeveiR7Bnml0aDabiehecQYdWJxkxdByxcVujjKtvFa/ouhrdCN8r8WeGdgbROW0GDP7zz80qtyd2mXdHabG4TdxPtxxXvVLNTpZNYSSCQaobHRA6N7IYZDvSyxrqrX7qmXARArNiIIxZk7MrLTJp+Xtj0LGhC3ivxZ4FXk7tRol21WAYCSIEnJXHJja34o33SuitVhdVZddZxdzltUA5EDpDPAke1abHZLpB3IZA6nAgRAAjuV02pb/n2x6F0enbW7+r6nLeSm1/xP9B8EeSe1/xP9B8F3N52iLztFNOq7I+2PQx0eO/i+pw3kptf8T/QfBHkptf8T/QfBdzedoi87RNOq7I+2PQaPHfxfU4byU2v+J/oPgjyU2v+J/oPgu5vO0RedomnVdkfbHoNHjv4vqcN5KbX/E/0HwR5KbX/ABP9B8F3N52iLztE06rsj7Y9Bo8d/F9ThvJTa/4n+g+CZZ+TG1mvaXbRDwDi0tcAewkBdredolm0KPG1XlaPtj0L3Ed/F9Tnm7J2iI/iaRi9P8zEky09kZL2dmUKjGUm1XipUAfeeMiS4HCeyB7Ff95Nyx4JzM2dzvmFzzm5azbFJKyMlo9Kpdz/AKVdzmA402k6kCfkqWj0ql3O+laGWNjsSAStTv5GRlbWbMbhoHrdCOGa0C1DqYP99ieLG3T4qtTZ7HCHCRoSsfEXIy2m0tzNIOMxjd+bs1mcbxwZu4kYCmeOBIXoDZFIZMGivT2exogCB2diq7SGR5zy8Aw957Ip/CWxxTqFqIb0mucZ+9dnH/tELW+wMcIIkaHEfFDtnsMSJjLs7tFXKb2DIzP2gQcKJPaC3/OKBtAxO6IOktk9xWnmDJmMdevih+z2HNoMa4rHxDIxu2meqifeatG/MSGT2SOElSNk0vUbwHWipZ+oNY4CMHZDA5YFVX8yEUq7jnRLe8tM8JSueEyN0RmL0t4/6Fss7IaBda3sbl7MB8kqlMZtGOQGCoPOe+qCR9qY6/suzs7/AIq7xWBwFVwjMbkD4gLfMOOLR29ftTxl1LPtP/JA8yxuqg9Jj3AjAk0o9l3HsW2+f7abQbDWiAIGQyHcmLF3bBjP/jA4K1PNnc75hPq5FJp5s7nfMIDJaPSqXc/6VusxwWG0elUu5/0rQ2yXsbzxPUHEDDsVQNcolZeY/nqe8jmP56nvK2W0mZqlErIbEPXqe8p5j+ep7yWW0ZmqUSsvMfz1PeRzH89T3kstozNUolZeY/nqe8jmP56nvJZbRmapWe0UwQbzb+XRgH5qvMfz1PeKYykWiGy7HrOOJxxUyAmhDfNpFs6NA+RVqTiB5hGOQ+ac2pIkRipJ7lCiqZknoOb2kDHgU8D/AGEjm47eJUc2HbxKgNACnFLYIGCteVAPGBSKebO53zCeckilmzud8wgMto9KpdzvpXoWfzQvPtHpVLud9K9Cz+aEAxCEIDLX/mMxjOBOeU4dy1LLaD02YTnjpi1aHPAEnAa9XFAWlLbWBJAzbE+0SF420uU9IAtpPa98fdxaO0nI9y8rkdypbabTawei4bkXCcyGEOI7JC2Spyik2rXOOGNoTrOjGSbSu/u7a9u47JCi8pWs7AVHg9Ue3TrV1nrvN9jQYBvE/wDrEfNAVBu5+acZ0JznsKa13aEBU3DfVbwCpBk9yie5U3DfVbwCNw31W8AoBhPchLNnb6reAVm0wMgB3BAXPm+xIpZs7nfMKxJnriD1CMtc1Wlmzud8whTLX9KpdzvpW+z+aFgtHpVLud9K32bzQgGoQhAItlnL2OaHOYSID2xeadRII4hfJOVHJDabXuca9S20wZ86HNnK9RGHBfYkuswkdEgHtEjuK7MJjJ4WXagk/VfvWjTWoxqx7Mj4xsK0wbrgWkZgiCO8HEL2tj8jKtPfWsl013SKY+7SA6Dz13iZMaELva2z2hrXOYxzhEgsDhOWGEt9nBa9/AxY6coGPA6Lficf304zUbWPCh/AwTq3l8at6Z3vxSOKsfK6rQMP+1b2npAdjuv2rqdlcpaFo/lvF71HYP4dfsV61BjnQ6iw9pYHf4/yr2fZbWm8GU2kHC6xow74laa1WjUV1Cz3P9HbgsLisP4Z1FOO9Z8b9TcFSpTBieo4HJMVKgHXEYZ69S4j1hTaogHXq650U3jp8QlMaQb0Z5iMR7O3rTBXbqPklxa+om8dPiEXjp8Qo37dQjft1CXQ7LJvH1fiFIJ0hV37dQrNqA5EFLoWZJYImMYz9iVS/p9zvmE/7vsSKP8AT7nfMIDLaPSqXc/6VsoV2hoBIWO0elUu5/0r0t2NBwQFOct1COct1CtuhoOCN0NBwQFect1COct1CtuhoOCN0NBwQFect1COct1CtuhoOCN0NBwQFect1COct1CtuhoOCDTGg4BAV5y3UJVS144XSNb0fCE5jWnEXT3Qp3Q0HBAZBayBg1mGQv8AVwV6FZonBrZxMGZJGM4LRuhoOCN0NBwQCi+nJMiSIvdcKodT6Mm8W5OOc6p+6Gg4I3Q0HBALqVabgQSCD1FSbQzUK+7Gg4KA1ug4BAKbUY1t1sAAQAMlFH+n3O+YT7jdBwVHee2NHf8AygM1tsr77Xsi82RjliI6kreWrSlwd4oQgDe2rSlwd4o3tq0pcHeKEIA3tq0pcHeKN7atKXB3ihCAN7atKXB3ije2rSlwd4oQgDe2rSlwd4oNS1aUuDvFQhARTNpaIDaIGkO8Vbe2rSlwd4oQgDe2rSlwd4o3tq0pcHeKEIA3tq0pcHeKN7atKXB3ihCAN5atKXB3isn7vqTO5s8zM3DmOvNShVNrUCrdmVASd1Z5OB6Lv+S9Sw0XAC8GtuggBsxB71CEbb1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1992" name="AutoShape 8" descr="data:image/jpeg;base64,/9j/4AAQSkZJRgABAQAAAQABAAD/2wCEAAkGBhISERQUEhMSExUVFxcVFhMYFRgYFxcUFBUYFhQWFBQYJykfFx0jGRUVHzAgIycqLDgvFR4xNTAqNSYrLCkBCQoKDgwNGQ8PGiocHyQsLCwsKS8wLi01NSwsMi4sNSkpKykuKSwuLCwpLTUpLCksLCk1KSkpKSksKikpLCkpLP/AABEIAHgAoAMBIgACEQEDEQH/xAAbAAACAwEBAQAAAAAAAAAAAAAAAwECBAYFB//EAEMQAAEDAQUDBwkFCAEFAAAAAAEAAhEDBBIhMVEFE5EGFCJBYXHRFjI0UoGSobGyI0JVYqIHFSQzQ1PB8NJUcnOCwv/EABoBAQEAAwEBAAAAAAAAAAAAAAABAgMEBQb/xAAxEQACAQICBwYGAwEAAAAAAAAAAQIDEQQhFDFRYZGh0RITIkFxkjJSU4GxwQXh8EL/2gAMAwEAAhEDEQA/APon7QOUFWy0L1EgOvNEkAiCccCvn1H9o20XuDWvaXOIAAptkk5ALsv2o2SpVohtNj6ji5pDWtLiQMSYC+b2XYFsY9ruaWg3SDBpVIMHUQR3gyvTwsabp3kle5yVnLtZM9upy/2k3AvZlODGOBETILZkR1oZ+0LaJMB7ZAJI3TcmgkzOgB4JbDtBvm2Su3EGRTq3jFzznDzpuCSVDaVu67HWLrt0uNOrJaBGPac5zXUoU/OMeRxVJVPKTHjl/tKJvYTH8oZxMZaYp9PlvtEsvhzbuJm6zJsXiBmQJElVFr2henmdYdlyr1f5wGOcSOtZ7JQtzGhostWAS6DSfiXOa+T3Fow0kFZqnTt8MeRwzqVU/jnzNI5eW/GXDCAfsxhOU6J3lrtDCXZ5fZjHPIew8FDK9ux/hKuMZsqdV2Ppzzx7kMFsAjmteIjKtMdLJ0yD0jiFexS+SPI0OrX+pPmXpctbc4gBwJcYH2YxJwwVjy0twzePcGUxM6SlVadtc5rjZ63RffEMeADhgB1DDqVqtC2OZc5vWAIAJuPxi7rkOgMMsz1rNUqOXhjyNEq+Is7TnzH1OVtvbm4ZTF1pMQDiBlgRnqgcsLdE3sJA/ljM4ge2FWg22NeXc3qmWhoBY+AGgDD2BTXZa3Xf4eqC0scDcecacwSDgfO+AU7ul8seRHXxH1J8xtblVb2ecQM8mNOXnCRp1qruVtuBgux03Y+OiKNO0tDg2y1WybwAbUi8SCSdR0QLuWCkm2RAoVh2htSThmT7UVOl8seRHXxHlUnz/oqOWFt9b9A61J5W23DpZ4joDEY5cDwVm86/6arnePRqAEwQMMsJMKzn2smTZquc4NqD7xcIIxGJ6s07ul8keQ77EfUnwYo8s7Z64x/IFHlpa/Xb7jUq12K11IvUKuBJHQdhLWiAOodH4rN+47R/Yre45bI0sPbOMeRzzxOMT8M5tfc3eWlr9dvuNXTci9u1rQagquDrt2IAGd6cs8guL/cdo/sVvccur5BWKpTfV3jHskNi80iYvTE94XNjKdBUZOCV8tVtp3fxtfFyxUVUcms9d7amdDaB/FU+5/0rmmbB2mXH+NBxyl/R0mNV01o9Kp9z/pWV1YNqEljJJBJNZsiASHXDlnkvGpVXTu1+E/yfWTh2rXPBGwNqR6YdPvTnwwUjk9tM5bQbIzi+dR8/kuh3zLwcNySeveiR7Bnml0aDabiehecQYdWJxkxdByxcVujjKtvFa/ouhrdCN8r8WeGdgbROW0GDP7zz80qtyd2mXdHabG4TdxPtxxXvVLNTpZNYSSCQaobHRA6N7IYZDvSyxrqrX7qmXARArNiIIxZk7MrLTJp+Xtj0LGhC3ivxZ4FXk7tRol21WAYCSIEnJXHJja34o33SuitVhdVZddZxdzltUA5EDpDPAke1abHZLpB3IZA6nAgRAAjuV02pb/n2x6F0enbW7+r6nLeSm1/xP9B8EeSe1/xP9B8F3N52iLztFNOq7I+2PQx0eO/i+pw3kptf8T/QfBHkptf8T/QfBdzedoi87RNOq7I+2PQaPHfxfU4byU2v+J/oPgjyU2v+J/oPgu5vO0RedomnVdkfbHoNHjv4vqcN5KbX/E/0HwR5KbX/ABP9B8F3N52iLztE06rsj7Y9Bo8d/F9ThvJTa/4n+g+CZZ+TG1mvaXbRDwDi0tcAewkBdredolm0KPG1XlaPtj0L3Ed/F9Tnm7J2iI/iaRi9P8zEky09kZL2dmUKjGUm1XipUAfeeMiS4HCeyB7Ff95Nyx4JzM2dzvmFzzm5azbFJKyMlo9Kpdz/AKVdzmA402k6kCfkqWj0ql3O+laGWNjsSAStTv5GRlbWbMbhoHrdCOGa0C1DqYP99ieLG3T4qtTZ7HCHCRoSsfEXIy2m0tzNIOMxjd+bs1mcbxwZu4kYCmeOBIXoDZFIZMGivT2exogCB2diq7SGR5zy8Aw957Ip/CWxxTqFqIb0mucZ+9dnH/tELW+wMcIIkaHEfFDtnsMSJjLs7tFXKb2DIzP2gQcKJPaC3/OKBtAxO6IOktk9xWnmDJmMdevih+z2HNoMa4rHxDIxu2meqifeatG/MSGT2SOElSNk0vUbwHWipZ+oNY4CMHZDA5YFVX8yEUq7jnRLe8tM8JSueEyN0RmL0t4/6Fss7IaBda3sbl7MB8kqlMZtGOQGCoPOe+qCR9qY6/suzs7/AIq7xWBwFVwjMbkD4gLfMOOLR29ftTxl1LPtP/JA8yxuqg9Jj3AjAk0o9l3HsW2+f7abQbDWiAIGQyHcmLF3bBjP/jA4K1PNnc75hPq5FJp5s7nfMIDJaPSqXc/6VusxwWG0elUu5/0rQ2yXsbzxPUHEDDsVQNcolZeY/nqe8jmP56nvK2W0mZqlErIbEPXqe8p5j+ep7yWW0ZmqUSsvMfz1PeRzH89T3kstozNUolZeY/nqe8jmP56nvJZbRmapWe0UwQbzb+XRgH5qvMfz1PeKYykWiGy7HrOOJxxUyAmhDfNpFs6NA+RVqTiB5hGOQ+ac2pIkRipJ7lCiqZknoOb2kDHgU8D/AGEjm47eJUc2HbxKgNACnFLYIGCteVAPGBSKebO53zCeckilmzud8wgMto9KpdzvpXoWfzQvPtHpVLud9K9Cz+aEAxCEIDLX/mMxjOBOeU4dy1LLaD02YTnjpi1aHPAEnAa9XFAWlLbWBJAzbE+0SF420uU9IAtpPa98fdxaO0nI9y8rkdypbabTawei4bkXCcyGEOI7JC2Spyik2rXOOGNoTrOjGSbSu/u7a9u47JCi8pWs7AVHg9Ue3TrV1nrvN9jQYBvE/wDrEfNAVBu5+acZ0JznsKa13aEBU3DfVbwCpBk9yie5U3DfVbwCNw31W8AoBhPchLNnb6reAVm0wMgB3BAXPm+xIpZs7nfMKxJnriD1CMtc1Wlmzud8whTLX9KpdzvpW+z+aFgtHpVLud9K32bzQgGoQhAItlnL2OaHOYSID2xeadRII4hfJOVHJDabXuca9S20wZ86HNnK9RGHBfYkuswkdEgHtEjuK7MJjJ4WXagk/VfvWjTWoxqx7Mj4xsK0wbrgWkZgiCO8HEL2tj8jKtPfWsl013SKY+7SA6Dz13iZMaELva2z2hrXOYxzhEgsDhOWGEt9nBa9/AxY6coGPA6Lficf304zUbWPCh/AwTq3l8at6Z3vxSOKsfK6rQMP+1b2npAdjuv2rqdlcpaFo/lvF71HYP4dfsV61BjnQ6iw9pYHf4/yr2fZbWm8GU2kHC6xow74laa1WjUV1Cz3P9HbgsLisP4Z1FOO9Z8b9TcFSpTBieo4HJMVKgHXEYZ69S4j1hTaogHXq650U3jp8QlMaQb0Z5iMR7O3rTBXbqPklxa+om8dPiEXjp8Qo37dQjft1CXQ7LJvH1fiFIJ0hV37dQrNqA5EFLoWZJYImMYz9iVS/p9zvmE/7vsSKP8AT7nfMIDLaPSqXc/6VsoV2hoBIWO0elUu5/0r0t2NBwQFOct1COct1CtuhoOCN0NBwQFect1COct1CtuhoOCN0NBwQFect1COct1CtuhoOCN0NBwQFect1COct1CtuhoOCDTGg4BAV5y3UJVS144XSNb0fCE5jWnEXT3Qp3Q0HBAZBayBg1mGQv8AVwV6FZonBrZxMGZJGM4LRuhoOCN0NBwQCi+nJMiSIvdcKodT6Mm8W5OOc6p+6Gg4I3Q0HBALqVabgQSCD1FSbQzUK+7Gg4KA1ug4BAKbUY1t1sAAQAMlFH+n3O+YT7jdBwVHee2NHf8AygM1tsr77Xsi82RjliI6kreWrSlwd4oQgDe2rSlwd4o3tq0pcHeKEIA3tq0pcHeKN7atKXB3ihCAN7atKXB3ije2rSlwd4oQgDe2rSlwd4oNS1aUuDvFQhARTNpaIDaIGkO8Vbe2rSlwd4oQgDe2rSlwd4o3tq0pcHeKEIA3tq0pcHeKN7atKXB3ihCAN5atKXB3isn7vqTO5s8zM3DmOvNShVNrUCrdmVASd1Z5OB6Lv+S9Sw0XAC8GtuggBsxB71CEbb1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1994" name="Picture 10" descr="https://encrypted-tbn1.google.com/images?q=tbn:ANd9GcSqDxdSepWr-P6NV8KwVnXWJuK3b6EF7CPZJOfI6uL89uBFavO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6854" y="3429000"/>
            <a:ext cx="416439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115616" y="1340768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 smtClean="0"/>
              <a:t>Analytical</a:t>
            </a:r>
            <a:r>
              <a:rPr lang="it-IT" sz="3200" b="1" dirty="0" smtClean="0"/>
              <a:t> </a:t>
            </a:r>
            <a:r>
              <a:rPr lang="it-IT" sz="3200" b="1" dirty="0" err="1" smtClean="0"/>
              <a:t>chemist</a:t>
            </a:r>
            <a:endParaRPr lang="it-IT" sz="3200" b="1" dirty="0" smtClean="0"/>
          </a:p>
          <a:p>
            <a:pPr algn="ctr"/>
            <a:r>
              <a:rPr lang="it-IT" sz="3200" dirty="0" smtClean="0"/>
              <a:t>Some </a:t>
            </a:r>
            <a:r>
              <a:rPr lang="it-IT" sz="3200" dirty="0" err="1" smtClean="0"/>
              <a:t>statistics</a:t>
            </a:r>
            <a:r>
              <a:rPr lang="it-IT" sz="3200" dirty="0" smtClean="0"/>
              <a:t>, </a:t>
            </a:r>
            <a:r>
              <a:rPr lang="it-IT" sz="3200" dirty="0" err="1" smtClean="0"/>
              <a:t>not</a:t>
            </a:r>
            <a:r>
              <a:rPr lang="it-IT" sz="3200" dirty="0" smtClean="0"/>
              <a:t> </a:t>
            </a:r>
            <a:r>
              <a:rPr lang="it-IT" sz="3200" dirty="0" err="1" smtClean="0"/>
              <a:t>much</a:t>
            </a:r>
            <a:r>
              <a:rPr lang="it-IT" sz="3200" dirty="0" smtClean="0"/>
              <a:t>, </a:t>
            </a:r>
          </a:p>
          <a:p>
            <a:pPr algn="ctr"/>
            <a:r>
              <a:rPr lang="it-IT" sz="3200" dirty="0" err="1" smtClean="0"/>
              <a:t>not</a:t>
            </a:r>
            <a:r>
              <a:rPr lang="it-IT" sz="3200" dirty="0" smtClean="0"/>
              <a:t> </a:t>
            </a:r>
            <a:r>
              <a:rPr lang="it-IT" sz="3200" dirty="0" err="1" smtClean="0"/>
              <a:t>necessarily</a:t>
            </a:r>
            <a:r>
              <a:rPr lang="it-IT" sz="3200" dirty="0" smtClean="0"/>
              <a:t> </a:t>
            </a:r>
            <a:r>
              <a:rPr lang="it-IT" sz="3200" dirty="0" err="1" smtClean="0"/>
              <a:t>confident</a:t>
            </a:r>
            <a:r>
              <a:rPr lang="it-IT" sz="3200" dirty="0" smtClean="0"/>
              <a:t> on </a:t>
            </a:r>
            <a:r>
              <a:rPr lang="it-IT" sz="3200" dirty="0" err="1" smtClean="0"/>
              <a:t>algorithms</a:t>
            </a:r>
            <a:r>
              <a:rPr lang="it-IT" sz="3200" dirty="0" smtClean="0"/>
              <a:t>, </a:t>
            </a:r>
            <a:r>
              <a:rPr lang="it-IT" sz="3200" dirty="0" err="1" smtClean="0"/>
              <a:t>statistical</a:t>
            </a:r>
            <a:r>
              <a:rPr lang="it-IT" sz="3200" dirty="0" smtClean="0"/>
              <a:t> </a:t>
            </a:r>
            <a:r>
              <a:rPr lang="it-IT" sz="3200" dirty="0" err="1" smtClean="0"/>
              <a:t>analytical</a:t>
            </a:r>
            <a:r>
              <a:rPr lang="it-IT" sz="3200" dirty="0" smtClean="0"/>
              <a:t> </a:t>
            </a:r>
            <a:r>
              <a:rPr lang="it-IT" sz="3200" dirty="0" err="1" smtClean="0"/>
              <a:t>chemistry</a:t>
            </a:r>
            <a:endParaRPr lang="it-IT" sz="3200" dirty="0" smtClean="0"/>
          </a:p>
          <a:p>
            <a:pPr algn="ctr"/>
            <a:r>
              <a:rPr lang="it-IT" sz="3200" dirty="0" err="1" smtClean="0"/>
              <a:t>Difficult</a:t>
            </a:r>
            <a:r>
              <a:rPr lang="it-IT" sz="3200" dirty="0" smtClean="0"/>
              <a:t> </a:t>
            </a:r>
            <a:r>
              <a:rPr lang="it-IT" sz="3200" dirty="0" err="1" smtClean="0"/>
              <a:t>group</a:t>
            </a:r>
            <a:r>
              <a:rPr lang="it-IT" sz="3200" dirty="0" smtClean="0"/>
              <a:t>: </a:t>
            </a:r>
            <a:r>
              <a:rPr lang="it-IT" sz="3200" dirty="0" err="1" smtClean="0"/>
              <a:t>instrumentation</a:t>
            </a:r>
            <a:r>
              <a:rPr lang="it-IT" sz="3200" dirty="0" smtClean="0"/>
              <a:t> &lt;&gt; </a:t>
            </a:r>
            <a:r>
              <a:rPr lang="it-IT" sz="3200" dirty="0" err="1" smtClean="0"/>
              <a:t>maths</a:t>
            </a:r>
            <a:r>
              <a:rPr lang="it-IT" sz="3200" dirty="0" smtClean="0"/>
              <a:t> and </a:t>
            </a:r>
            <a:r>
              <a:rPr lang="it-IT" sz="3200" dirty="0" err="1" smtClean="0"/>
              <a:t>computing</a:t>
            </a:r>
            <a:endParaRPr lang="it-IT" sz="3200" dirty="0" smtClean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Different</a:t>
            </a:r>
            <a:r>
              <a:rPr lang="it-IT" b="1" dirty="0" smtClean="0"/>
              <a:t> </a:t>
            </a:r>
            <a:r>
              <a:rPr lang="it-IT" b="1" dirty="0" err="1" smtClean="0"/>
              <a:t>approaches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</a:t>
            </a:r>
            <a:r>
              <a:rPr lang="it-IT" b="1" dirty="0" err="1" smtClean="0"/>
              <a:t>CM</a:t>
            </a:r>
            <a:endParaRPr lang="it-IT" b="1" dirty="0"/>
          </a:p>
        </p:txBody>
      </p:sp>
      <p:pic>
        <p:nvPicPr>
          <p:cNvPr id="40962" name="Picture 2" descr="https://encrypted-tbn1.google.com/images?q=tbn:ANd9GcTXzXmN8M_RCaxWl_j4qP-YsO_6ZcpycoHDw5a9f5m0K5K30as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653136"/>
            <a:ext cx="2952328" cy="1800200"/>
          </a:xfrm>
          <a:prstGeom prst="rect">
            <a:avLst/>
          </a:prstGeom>
          <a:noFill/>
        </p:spPr>
      </p:pic>
      <p:pic>
        <p:nvPicPr>
          <p:cNvPr id="40964" name="Picture 4" descr="https://encrypted-tbn3.google.com/images?q=tbn:ANd9GcSb4-e3kDWn5w3ggjM9T6LjQGXf3VjqgI3djlunF0kXtfJLI7cn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437112"/>
            <a:ext cx="3528392" cy="197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Different</a:t>
            </a:r>
            <a:r>
              <a:rPr lang="it-IT" b="1" dirty="0" smtClean="0"/>
              <a:t> </a:t>
            </a:r>
            <a:r>
              <a:rPr lang="it-IT" b="1" dirty="0" err="1" smtClean="0"/>
              <a:t>approaches</a:t>
            </a:r>
            <a:r>
              <a:rPr lang="it-IT" b="1" dirty="0" smtClean="0"/>
              <a:t> </a:t>
            </a:r>
            <a:r>
              <a:rPr lang="it-IT" b="1" dirty="0" err="1" smtClean="0"/>
              <a:t>to</a:t>
            </a:r>
            <a:r>
              <a:rPr lang="it-IT" b="1" dirty="0" smtClean="0"/>
              <a:t> </a:t>
            </a:r>
            <a:r>
              <a:rPr lang="it-IT" b="1" dirty="0" err="1" smtClean="0"/>
              <a:t>CM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1115616" y="1340768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 smtClean="0"/>
              <a:t>Biologist</a:t>
            </a:r>
            <a:endParaRPr lang="it-IT" sz="3200" b="1" dirty="0" smtClean="0"/>
          </a:p>
          <a:p>
            <a:pPr algn="ctr"/>
            <a:r>
              <a:rPr lang="it-IT" sz="3200" dirty="0" err="1" smtClean="0"/>
              <a:t>Must</a:t>
            </a:r>
            <a:r>
              <a:rPr lang="it-IT" sz="3200" dirty="0" smtClean="0"/>
              <a:t> I </a:t>
            </a:r>
            <a:r>
              <a:rPr lang="it-IT" sz="3200" dirty="0" err="1" smtClean="0"/>
              <a:t>really</a:t>
            </a:r>
            <a:r>
              <a:rPr lang="it-IT" sz="3200" dirty="0" smtClean="0"/>
              <a:t> </a:t>
            </a:r>
            <a:r>
              <a:rPr lang="it-IT" sz="3200" dirty="0" err="1" smtClean="0"/>
              <a:t>know</a:t>
            </a:r>
            <a:r>
              <a:rPr lang="it-IT" sz="3200" dirty="0" smtClean="0"/>
              <a:t> </a:t>
            </a:r>
            <a:r>
              <a:rPr lang="it-IT" sz="3200" dirty="0" err="1" smtClean="0"/>
              <a:t>how</a:t>
            </a:r>
            <a:r>
              <a:rPr lang="it-IT" sz="3200" dirty="0" smtClean="0"/>
              <a:t> </a:t>
            </a:r>
            <a:r>
              <a:rPr lang="it-IT" sz="3200" dirty="0" err="1" smtClean="0"/>
              <a:t>it</a:t>
            </a:r>
            <a:r>
              <a:rPr lang="it-IT" sz="3200" dirty="0" smtClean="0"/>
              <a:t> </a:t>
            </a:r>
            <a:r>
              <a:rPr lang="it-IT" sz="3200" dirty="0" err="1" smtClean="0"/>
              <a:t>works</a:t>
            </a:r>
            <a:r>
              <a:rPr lang="it-IT" sz="3200" dirty="0" smtClean="0"/>
              <a:t>?!</a:t>
            </a:r>
          </a:p>
        </p:txBody>
      </p:sp>
      <p:sp>
        <p:nvSpPr>
          <p:cNvPr id="41988" name="AutoShape 4" descr="data:image/jpeg;base64,/9j/4AAQSkZJRgABAQAAAQABAAD/2wCEAAkGBhISERQUEhMSExUVFxcVFhMYFRgYFxcUFBUYFhQWFBQYJykfFx0jGRUVHzAgIycqLDgvFR4xNTAqNSYrLCkBCQoKDgwNGQ8PGiocHyQsLCwsKS8wLi01NSwsMi4sNSkpKykuKSwuLCwpLTUpLCksLCk1KSkpKSksKikpLCkpLP/AABEIAHgAoAMBIgACEQEDEQH/xAAbAAACAwEBAQAAAAAAAAAAAAAAAwECBAYFB//EAEMQAAEDAQUDBwkFCAEFAAAAAAEAAhEDBBIhMVEFE5EGFCJBYXHRFjI0UoGSobGyI0JVYqIHFSQzQ1PB8NJUcnOCwv/EABoBAQEAAwEBAAAAAAAAAAAAAAABAgMEBQb/xAAxEQACAQICBwYGAwEAAAAAAAAAAQIDEQQhFDFRYZGh0RITIkFxkjJSU4GxwQXh8EL/2gAMAwEAAhEDEQA/APon7QOUFWy0L1EgOvNEkAiCccCvn1H9o20XuDWvaXOIAAptkk5ALsv2o2SpVohtNj6ji5pDWtLiQMSYC+b2XYFsY9ruaWg3SDBpVIMHUQR3gyvTwsabp3kle5yVnLtZM9upy/2k3AvZlODGOBETILZkR1oZ+0LaJMB7ZAJI3TcmgkzOgB4JbDtBvm2Su3EGRTq3jFzznDzpuCSVDaVu67HWLrt0uNOrJaBGPac5zXUoU/OMeRxVJVPKTHjl/tKJvYTH8oZxMZaYp9PlvtEsvhzbuJm6zJsXiBmQJElVFr2henmdYdlyr1f5wGOcSOtZ7JQtzGhostWAS6DSfiXOa+T3Fow0kFZqnTt8MeRwzqVU/jnzNI5eW/GXDCAfsxhOU6J3lrtDCXZ5fZjHPIew8FDK9ux/hKuMZsqdV2Ppzzx7kMFsAjmteIjKtMdLJ0yD0jiFexS+SPI0OrX+pPmXpctbc4gBwJcYH2YxJwwVjy0twzePcGUxM6SlVadtc5rjZ63RffEMeADhgB1DDqVqtC2OZc5vWAIAJuPxi7rkOgMMsz1rNUqOXhjyNEq+Is7TnzH1OVtvbm4ZTF1pMQDiBlgRnqgcsLdE3sJA/ljM4ge2FWg22NeXc3qmWhoBY+AGgDD2BTXZa3Xf4eqC0scDcecacwSDgfO+AU7ul8seRHXxH1J8xtblVb2ecQM8mNOXnCRp1qruVtuBgux03Y+OiKNO0tDg2y1WybwAbUi8SCSdR0QLuWCkm2RAoVh2htSThmT7UVOl8seRHXxHlUnz/oqOWFt9b9A61J5W23DpZ4joDEY5cDwVm86/6arnePRqAEwQMMsJMKzn2smTZquc4NqD7xcIIxGJ6s07ul8keQ77EfUnwYo8s7Z64x/IFHlpa/Xb7jUq12K11IvUKuBJHQdhLWiAOodH4rN+47R/Yre45bI0sPbOMeRzzxOMT8M5tfc3eWlr9dvuNXTci9u1rQagquDrt2IAGd6cs8guL/cdo/sVvccur5BWKpTfV3jHskNi80iYvTE94XNjKdBUZOCV8tVtp3fxtfFyxUVUcms9d7amdDaB/FU+5/0rmmbB2mXH+NBxyl/R0mNV01o9Kp9z/pWV1YNqEljJJBJNZsiASHXDlnkvGpVXTu1+E/yfWTh2rXPBGwNqR6YdPvTnwwUjk9tM5bQbIzi+dR8/kuh3zLwcNySeveiR7Bnml0aDabiehecQYdWJxkxdByxcVujjKtvFa/ouhrdCN8r8WeGdgbROW0GDP7zz80qtyd2mXdHabG4TdxPtxxXvVLNTpZNYSSCQaobHRA6N7IYZDvSyxrqrX7qmXARArNiIIxZk7MrLTJp+Xtj0LGhC3ivxZ4FXk7tRol21WAYCSIEnJXHJja34o33SuitVhdVZddZxdzltUA5EDpDPAke1abHZLpB3IZA6nAgRAAjuV02pb/n2x6F0enbW7+r6nLeSm1/xP9B8EeSe1/xP9B8F3N52iLztFNOq7I+2PQx0eO/i+pw3kptf8T/QfBHkptf8T/QfBdzedoi87RNOq7I+2PQaPHfxfU4byU2v+J/oPgjyU2v+J/oPgu5vO0RedomnVdkfbHoNHjv4vqcN5KbX/E/0HwR5KbX/ABP9B8F3N52iLztE06rsj7Y9Bo8d/F9ThvJTa/4n+g+CZZ+TG1mvaXbRDwDi0tcAewkBdredolm0KPG1XlaPtj0L3Ed/F9Tnm7J2iI/iaRi9P8zEky09kZL2dmUKjGUm1XipUAfeeMiS4HCeyB7Ff95Nyx4JzM2dzvmFzzm5azbFJKyMlo9Kpdz/AKVdzmA402k6kCfkqWj0ql3O+laGWNjsSAStTv5GRlbWbMbhoHrdCOGa0C1DqYP99ieLG3T4qtTZ7HCHCRoSsfEXIy2m0tzNIOMxjd+bs1mcbxwZu4kYCmeOBIXoDZFIZMGivT2exogCB2diq7SGR5zy8Aw957Ip/CWxxTqFqIb0mucZ+9dnH/tELW+wMcIIkaHEfFDtnsMSJjLs7tFXKb2DIzP2gQcKJPaC3/OKBtAxO6IOktk9xWnmDJmMdevih+z2HNoMa4rHxDIxu2meqifeatG/MSGT2SOElSNk0vUbwHWipZ+oNY4CMHZDA5YFVX8yEUq7jnRLe8tM8JSueEyN0RmL0t4/6Fss7IaBda3sbl7MB8kqlMZtGOQGCoPOe+qCR9qY6/suzs7/AIq7xWBwFVwjMbkD4gLfMOOLR29ftTxl1LPtP/JA8yxuqg9Jj3AjAk0o9l3HsW2+f7abQbDWiAIGQyHcmLF3bBjP/jA4K1PNnc75hPq5FJp5s7nfMIDJaPSqXc/6VusxwWG0elUu5/0rQ2yXsbzxPUHEDDsVQNcolZeY/nqe8jmP56nvK2W0mZqlErIbEPXqe8p5j+ep7yWW0ZmqUSsvMfz1PeRzH89T3kstozNUolZeY/nqe8jmP56nvJZbRmapWe0UwQbzb+XRgH5qvMfz1PeKYykWiGy7HrOOJxxUyAmhDfNpFs6NA+RVqTiB5hGOQ+ac2pIkRipJ7lCiqZknoOb2kDHgU8D/AGEjm47eJUc2HbxKgNACnFLYIGCteVAPGBSKebO53zCeckilmzud8wgMto9KpdzvpXoWfzQvPtHpVLud9K9Cz+aEAxCEIDLX/mMxjOBOeU4dy1LLaD02YTnjpi1aHPAEnAa9XFAWlLbWBJAzbE+0SF420uU9IAtpPa98fdxaO0nI9y8rkdypbabTawei4bkXCcyGEOI7JC2Spyik2rXOOGNoTrOjGSbSu/u7a9u47JCi8pWs7AVHg9Ue3TrV1nrvN9jQYBvE/wDrEfNAVBu5+acZ0JznsKa13aEBU3DfVbwCpBk9yie5U3DfVbwCNw31W8AoBhPchLNnb6reAVm0wMgB3BAXPm+xIpZs7nfMKxJnriD1CMtc1Wlmzud8whTLX9KpdzvpW+z+aFgtHpVLud9K32bzQgGoQhAItlnL2OaHOYSID2xeadRII4hfJOVHJDabXuca9S20wZ86HNnK9RGHBfYkuswkdEgHtEjuK7MJjJ4WXagk/VfvWjTWoxqx7Mj4xsK0wbrgWkZgiCO8HEL2tj8jKtPfWsl013SKY+7SA6Dz13iZMaELva2z2hrXOYxzhEgsDhOWGEt9nBa9/AxY6coGPA6Lficf304zUbWPCh/AwTq3l8at6Z3vxSOKsfK6rQMP+1b2npAdjuv2rqdlcpaFo/lvF71HYP4dfsV61BjnQ6iw9pYHf4/yr2fZbWm8GU2kHC6xow74laa1WjUV1Cz3P9HbgsLisP4Z1FOO9Z8b9TcFSpTBieo4HJMVKgHXEYZ69S4j1hTaogHXq650U3jp8QlMaQb0Z5iMR7O3rTBXbqPklxa+om8dPiEXjp8Qo37dQjft1CXQ7LJvH1fiFIJ0hV37dQrNqA5EFLoWZJYImMYz9iVS/p9zvmE/7vsSKP8AT7nfMIDLaPSqXc/6VsoV2hoBIWO0elUu5/0r0t2NBwQFOct1COct1CtuhoOCN0NBwQFect1COct1CtuhoOCN0NBwQFect1COct1CtuhoOCN0NBwQFect1COct1CtuhoOCDTGg4BAV5y3UJVS144XSNb0fCE5jWnEXT3Qp3Q0HBAZBayBg1mGQv8AVwV6FZonBrZxMGZJGM4LRuhoOCN0NBwQCi+nJMiSIvdcKodT6Mm8W5OOc6p+6Gg4I3Q0HBALqVabgQSCD1FSbQzUK+7Gg4KA1ug4BAKbUY1t1sAAQAMlFH+n3O+YT7jdBwVHee2NHf8AygM1tsr77Xsi82RjliI6kreWrSlwd4oQgDe2rSlwd4o3tq0pcHeKEIA3tq0pcHeKN7atKXB3ihCAN7atKXB3ije2rSlwd4oQgDe2rSlwd4oNS1aUuDvFQhARTNpaIDaIGkO8Vbe2rSlwd4oQgDe2rSlwd4o3tq0pcHeKEIA3tq0pcHeKN7atKXB3ihCAN5atKXB3isn7vqTO5s8zM3DmOvNShVNrUCrdmVASd1Z5OB6Lv+S9Sw0XAC8GtuggBsxB71CEbb1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1990" name="AutoShape 6" descr="data:image/jpeg;base64,/9j/4AAQSkZJRgABAQAAAQABAAD/2wCEAAkGBhISERQUEhMSExUVFxcVFhMYFRgYFxcUFBUYFhQWFBQYJykfFx0jGRUVHzAgIycqLDgvFR4xNTAqNSYrLCkBCQoKDgwNGQ8PGiocHyQsLCwsKS8wLi01NSwsMi4sNSkpKykuKSwuLCwpLTUpLCksLCk1KSkpKSksKikpLCkpLP/AABEIAHgAoAMBIgACEQEDEQH/xAAbAAACAwEBAQAAAAAAAAAAAAAAAwECBAYFB//EAEMQAAEDAQUDBwkFCAEFAAAAAAEAAhEDBBIhMVEFE5EGFCJBYXHRFjI0UoGSobGyI0JVYqIHFSQzQ1PB8NJUcnOCwv/EABoBAQEAAwEBAAAAAAAAAAAAAAABAgMEBQb/xAAxEQACAQICBwYGAwEAAAAAAAAAAQIDEQQhFDFRYZGh0RITIkFxkjJSU4GxwQXh8EL/2gAMAwEAAhEDEQA/APon7QOUFWy0L1EgOvNEkAiCccCvn1H9o20XuDWvaXOIAAptkk5ALsv2o2SpVohtNj6ji5pDWtLiQMSYC+b2XYFsY9ruaWg3SDBpVIMHUQR3gyvTwsabp3kle5yVnLtZM9upy/2k3AvZlODGOBETILZkR1oZ+0LaJMB7ZAJI3TcmgkzOgB4JbDtBvm2Su3EGRTq3jFzznDzpuCSVDaVu67HWLrt0uNOrJaBGPac5zXUoU/OMeRxVJVPKTHjl/tKJvYTH8oZxMZaYp9PlvtEsvhzbuJm6zJsXiBmQJElVFr2henmdYdlyr1f5wGOcSOtZ7JQtzGhostWAS6DSfiXOa+T3Fow0kFZqnTt8MeRwzqVU/jnzNI5eW/GXDCAfsxhOU6J3lrtDCXZ5fZjHPIew8FDK9ux/hKuMZsqdV2Ppzzx7kMFsAjmteIjKtMdLJ0yD0jiFexS+SPI0OrX+pPmXpctbc4gBwJcYH2YxJwwVjy0twzePcGUxM6SlVadtc5rjZ63RffEMeADhgB1DDqVqtC2OZc5vWAIAJuPxi7rkOgMMsz1rNUqOXhjyNEq+Is7TnzH1OVtvbm4ZTF1pMQDiBlgRnqgcsLdE3sJA/ljM4ge2FWg22NeXc3qmWhoBY+AGgDD2BTXZa3Xf4eqC0scDcecacwSDgfO+AU7ul8seRHXxH1J8xtblVb2ecQM8mNOXnCRp1qruVtuBgux03Y+OiKNO0tDg2y1WybwAbUi8SCSdR0QLuWCkm2RAoVh2htSThmT7UVOl8seRHXxHlUnz/oqOWFt9b9A61J5W23DpZ4joDEY5cDwVm86/6arnePRqAEwQMMsJMKzn2smTZquc4NqD7xcIIxGJ6s07ul8keQ77EfUnwYo8s7Z64x/IFHlpa/Xb7jUq12K11IvUKuBJHQdhLWiAOodH4rN+47R/Yre45bI0sPbOMeRzzxOMT8M5tfc3eWlr9dvuNXTci9u1rQagquDrt2IAGd6cs8guL/cdo/sVvccur5BWKpTfV3jHskNi80iYvTE94XNjKdBUZOCV8tVtp3fxtfFyxUVUcms9d7amdDaB/FU+5/0rmmbB2mXH+NBxyl/R0mNV01o9Kp9z/pWV1YNqEljJJBJNZsiASHXDlnkvGpVXTu1+E/yfWTh2rXPBGwNqR6YdPvTnwwUjk9tM5bQbIzi+dR8/kuh3zLwcNySeveiR7Bnml0aDabiehecQYdWJxkxdByxcVujjKtvFa/ouhrdCN8r8WeGdgbROW0GDP7zz80qtyd2mXdHabG4TdxPtxxXvVLNTpZNYSSCQaobHRA6N7IYZDvSyxrqrX7qmXARArNiIIxZk7MrLTJp+Xtj0LGhC3ivxZ4FXk7tRol21WAYCSIEnJXHJja34o33SuitVhdVZddZxdzltUA5EDpDPAke1abHZLpB3IZA6nAgRAAjuV02pb/n2x6F0enbW7+r6nLeSm1/xP9B8EeSe1/xP9B8F3N52iLztFNOq7I+2PQx0eO/i+pw3kptf8T/QfBHkptf8T/QfBdzedoi87RNOq7I+2PQaPHfxfU4byU2v+J/oPgjyU2v+J/oPgu5vO0RedomnVdkfbHoNHjv4vqcN5KbX/E/0HwR5KbX/ABP9B8F3N52iLztE06rsj7Y9Bo8d/F9ThvJTa/4n+g+CZZ+TG1mvaXbRDwDi0tcAewkBdredolm0KPG1XlaPtj0L3Ed/F9Tnm7J2iI/iaRi9P8zEky09kZL2dmUKjGUm1XipUAfeeMiS4HCeyB7Ff95Nyx4JzM2dzvmFzzm5azbFJKyMlo9Kpdz/AKVdzmA402k6kCfkqWj0ql3O+laGWNjsSAStTv5GRlbWbMbhoHrdCOGa0C1DqYP99ieLG3T4qtTZ7HCHCRoSsfEXIy2m0tzNIOMxjd+bs1mcbxwZu4kYCmeOBIXoDZFIZMGivT2exogCB2diq7SGR5zy8Aw957Ip/CWxxTqFqIb0mucZ+9dnH/tELW+wMcIIkaHEfFDtnsMSJjLs7tFXKb2DIzP2gQcKJPaC3/OKBtAxO6IOktk9xWnmDJmMdevih+z2HNoMa4rHxDIxu2meqifeatG/MSGT2SOElSNk0vUbwHWipZ+oNY4CMHZDA5YFVX8yEUq7jnRLe8tM8JSueEyN0RmL0t4/6Fss7IaBda3sbl7MB8kqlMZtGOQGCoPOe+qCR9qY6/suzs7/AIq7xWBwFVwjMbkD4gLfMOOLR29ftTxl1LPtP/JA8yxuqg9Jj3AjAk0o9l3HsW2+f7abQbDWiAIGQyHcmLF3bBjP/jA4K1PNnc75hPq5FJp5s7nfMIDJaPSqXc/6VusxwWG0elUu5/0rQ2yXsbzxPUHEDDsVQNcolZeY/nqe8jmP56nvK2W0mZqlErIbEPXqe8p5j+ep7yWW0ZmqUSsvMfz1PeRzH89T3kstozNUolZeY/nqe8jmP56nvJZbRmapWe0UwQbzb+XRgH5qvMfz1PeKYykWiGy7HrOOJxxUyAmhDfNpFs6NA+RVqTiB5hGOQ+ac2pIkRipJ7lCiqZknoOb2kDHgU8D/AGEjm47eJUc2HbxKgNACnFLYIGCteVAPGBSKebO53zCeckilmzud8wgMto9KpdzvpXoWfzQvPtHpVLud9K9Cz+aEAxCEIDLX/mMxjOBOeU4dy1LLaD02YTnjpi1aHPAEnAa9XFAWlLbWBJAzbE+0SF420uU9IAtpPa98fdxaO0nI9y8rkdypbabTawei4bkXCcyGEOI7JC2Spyik2rXOOGNoTrOjGSbSu/u7a9u47JCi8pWs7AVHg9Ue3TrV1nrvN9jQYBvE/wDrEfNAVBu5+acZ0JznsKa13aEBU3DfVbwCpBk9yie5U3DfVbwCNw31W8AoBhPchLNnb6reAVm0wMgB3BAXPm+xIpZs7nfMKxJnriD1CMtc1Wlmzud8whTLX9KpdzvpW+z+aFgtHpVLud9K32bzQgGoQhAItlnL2OaHOYSID2xeadRII4hfJOVHJDabXuca9S20wZ86HNnK9RGHBfYkuswkdEgHtEjuK7MJjJ4WXagk/VfvWjTWoxqx7Mj4xsK0wbrgWkZgiCO8HEL2tj8jKtPfWsl013SKY+7SA6Dz13iZMaELva2z2hrXOYxzhEgsDhOWGEt9nBa9/AxY6coGPA6Lficf304zUbWPCh/AwTq3l8at6Z3vxSOKsfK6rQMP+1b2npAdjuv2rqdlcpaFo/lvF71HYP4dfsV61BjnQ6iw9pYHf4/yr2fZbWm8GU2kHC6xow74laa1WjUV1Cz3P9HbgsLisP4Z1FOO9Z8b9TcFSpTBieo4HJMVKgHXEYZ69S4j1hTaogHXq650U3jp8QlMaQb0Z5iMR7O3rTBXbqPklxa+om8dPiEXjp8Qo37dQjft1CXQ7LJvH1fiFIJ0hV37dQrNqA5EFLoWZJYImMYz9iVS/p9zvmE/7vsSKP8AT7nfMIDLaPSqXc/6VsoV2hoBIWO0elUu5/0r0t2NBwQFOct1COct1CtuhoOCN0NBwQFect1COct1CtuhoOCN0NBwQFect1COct1CtuhoOCN0NBwQFect1COct1CtuhoOCDTGg4BAV5y3UJVS144XSNb0fCE5jWnEXT3Qp3Q0HBAZBayBg1mGQv8AVwV6FZonBrZxMGZJGM4LRuhoOCN0NBwQCi+nJMiSIvdcKodT6Mm8W5OOc6p+6Gg4I3Q0HBALqVabgQSCD1FSbQzUK+7Gg4KA1ug4BAKbUY1t1sAAQAMlFH+n3O+YT7jdBwVHee2NHf8AygM1tsr77Xsi82RjliI6kreWrSlwd4oQgDe2rSlwd4o3tq0pcHeKEIA3tq0pcHeKN7atKXB3ihCAN7atKXB3ije2rSlwd4oQgDe2rSlwd4oNS1aUuDvFQhARTNpaIDaIGkO8Vbe2rSlwd4oQgDe2rSlwd4o3tq0pcHeKEIA3tq0pcHeKN7atKXB3ihCAN5atKXB3isn7vqTO5s8zM3DmOvNShVNrUCrdmVASd1Z5OB6Lv+S9Sw0XAC8GtuggBsxB71CEbb1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1992" name="AutoShape 8" descr="data:image/jpeg;base64,/9j/4AAQSkZJRgABAQAAAQABAAD/2wCEAAkGBhISERQUEhMSExUVFxcVFhMYFRgYFxcUFBUYFhQWFBQYJykfFx0jGRUVHzAgIycqLDgvFR4xNTAqNSYrLCkBCQoKDgwNGQ8PGiocHyQsLCwsKS8wLi01NSwsMi4sNSkpKykuKSwuLCwpLTUpLCksLCk1KSkpKSksKikpLCkpLP/AABEIAHgAoAMBIgACEQEDEQH/xAAbAAACAwEBAQAAAAAAAAAAAAAAAwECBAYFB//EAEMQAAEDAQUDBwkFCAEFAAAAAAEAAhEDBBIhMVEFE5EGFCJBYXHRFjI0UoGSobGyI0JVYqIHFSQzQ1PB8NJUcnOCwv/EABoBAQEAAwEBAAAAAAAAAAAAAAABAgMEBQb/xAAxEQACAQICBwYGAwEAAAAAAAAAAQIDEQQhFDFRYZGh0RITIkFxkjJSU4GxwQXh8EL/2gAMAwEAAhEDEQA/APon7QOUFWy0L1EgOvNEkAiCccCvn1H9o20XuDWvaXOIAAptkk5ALsv2o2SpVohtNj6ji5pDWtLiQMSYC+b2XYFsY9ruaWg3SDBpVIMHUQR3gyvTwsabp3kle5yVnLtZM9upy/2k3AvZlODGOBETILZkR1oZ+0LaJMB7ZAJI3TcmgkzOgB4JbDtBvm2Su3EGRTq3jFzznDzpuCSVDaVu67HWLrt0uNOrJaBGPac5zXUoU/OMeRxVJVPKTHjl/tKJvYTH8oZxMZaYp9PlvtEsvhzbuJm6zJsXiBmQJElVFr2henmdYdlyr1f5wGOcSOtZ7JQtzGhostWAS6DSfiXOa+T3Fow0kFZqnTt8MeRwzqVU/jnzNI5eW/GXDCAfsxhOU6J3lrtDCXZ5fZjHPIew8FDK9ux/hKuMZsqdV2Ppzzx7kMFsAjmteIjKtMdLJ0yD0jiFexS+SPI0OrX+pPmXpctbc4gBwJcYH2YxJwwVjy0twzePcGUxM6SlVadtc5rjZ63RffEMeADhgB1DDqVqtC2OZc5vWAIAJuPxi7rkOgMMsz1rNUqOXhjyNEq+Is7TnzH1OVtvbm4ZTF1pMQDiBlgRnqgcsLdE3sJA/ljM4ge2FWg22NeXc3qmWhoBY+AGgDD2BTXZa3Xf4eqC0scDcecacwSDgfO+AU7ul8seRHXxH1J8xtblVb2ecQM8mNOXnCRp1qruVtuBgux03Y+OiKNO0tDg2y1WybwAbUi8SCSdR0QLuWCkm2RAoVh2htSThmT7UVOl8seRHXxHlUnz/oqOWFt9b9A61J5W23DpZ4joDEY5cDwVm86/6arnePRqAEwQMMsJMKzn2smTZquc4NqD7xcIIxGJ6s07ul8keQ77EfUnwYo8s7Z64x/IFHlpa/Xb7jUq12K11IvUKuBJHQdhLWiAOodH4rN+47R/Yre45bI0sPbOMeRzzxOMT8M5tfc3eWlr9dvuNXTci9u1rQagquDrt2IAGd6cs8guL/cdo/sVvccur5BWKpTfV3jHskNi80iYvTE94XNjKdBUZOCV8tVtp3fxtfFyxUVUcms9d7amdDaB/FU+5/0rmmbB2mXH+NBxyl/R0mNV01o9Kp9z/pWV1YNqEljJJBJNZsiASHXDlnkvGpVXTu1+E/yfWTh2rXPBGwNqR6YdPvTnwwUjk9tM5bQbIzi+dR8/kuh3zLwcNySeveiR7Bnml0aDabiehecQYdWJxkxdByxcVujjKtvFa/ouhrdCN8r8WeGdgbROW0GDP7zz80qtyd2mXdHabG4TdxPtxxXvVLNTpZNYSSCQaobHRA6N7IYZDvSyxrqrX7qmXARArNiIIxZk7MrLTJp+Xtj0LGhC3ivxZ4FXk7tRol21WAYCSIEnJXHJja34o33SuitVhdVZddZxdzltUA5EDpDPAke1abHZLpB3IZA6nAgRAAjuV02pb/n2x6F0enbW7+r6nLeSm1/xP9B8EeSe1/xP9B8F3N52iLztFNOq7I+2PQx0eO/i+pw3kptf8T/QfBHkptf8T/QfBdzedoi87RNOq7I+2PQaPHfxfU4byU2v+J/oPgjyU2v+J/oPgu5vO0RedomnVdkfbHoNHjv4vqcN5KbX/E/0HwR5KbX/ABP9B8F3N52iLztE06rsj7Y9Bo8d/F9ThvJTa/4n+g+CZZ+TG1mvaXbRDwDi0tcAewkBdredolm0KPG1XlaPtj0L3Ed/F9Tnm7J2iI/iaRi9P8zEky09kZL2dmUKjGUm1XipUAfeeMiS4HCeyB7Ff95Nyx4JzM2dzvmFzzm5azbFJKyMlo9Kpdz/AKVdzmA402k6kCfkqWj0ql3O+laGWNjsSAStTv5GRlbWbMbhoHrdCOGa0C1DqYP99ieLG3T4qtTZ7HCHCRoSsfEXIy2m0tzNIOMxjd+bs1mcbxwZu4kYCmeOBIXoDZFIZMGivT2exogCB2diq7SGR5zy8Aw957Ip/CWxxTqFqIb0mucZ+9dnH/tELW+wMcIIkaHEfFDtnsMSJjLs7tFXKb2DIzP2gQcKJPaC3/OKBtAxO6IOktk9xWnmDJmMdevih+z2HNoMa4rHxDIxu2meqifeatG/MSGT2SOElSNk0vUbwHWipZ+oNY4CMHZDA5YFVX8yEUq7jnRLe8tM8JSueEyN0RmL0t4/6Fss7IaBda3sbl7MB8kqlMZtGOQGCoPOe+qCR9qY6/suzs7/AIq7xWBwFVwjMbkD4gLfMOOLR29ftTxl1LPtP/JA8yxuqg9Jj3AjAk0o9l3HsW2+f7abQbDWiAIGQyHcmLF3bBjP/jA4K1PNnc75hPq5FJp5s7nfMIDJaPSqXc/6VusxwWG0elUu5/0rQ2yXsbzxPUHEDDsVQNcolZeY/nqe8jmP56nvK2W0mZqlErIbEPXqe8p5j+ep7yWW0ZmqUSsvMfz1PeRzH89T3kstozNUolZeY/nqe8jmP56nvJZbRmapWe0UwQbzb+XRgH5qvMfz1PeKYykWiGy7HrOOJxxUyAmhDfNpFs6NA+RVqTiB5hGOQ+ac2pIkRipJ7lCiqZknoOb2kDHgU8D/AGEjm47eJUc2HbxKgNACnFLYIGCteVAPGBSKebO53zCeckilmzud8wgMto9KpdzvpXoWfzQvPtHpVLud9K9Cz+aEAxCEIDLX/mMxjOBOeU4dy1LLaD02YTnjpi1aHPAEnAa9XFAWlLbWBJAzbE+0SF420uU9IAtpPa98fdxaO0nI9y8rkdypbabTawei4bkXCcyGEOI7JC2Spyik2rXOOGNoTrOjGSbSu/u7a9u47JCi8pWs7AVHg9Ue3TrV1nrvN9jQYBvE/wDrEfNAVBu5+acZ0JznsKa13aEBU3DfVbwCpBk9yie5U3DfVbwCNw31W8AoBhPchLNnb6reAVm0wMgB3BAXPm+xIpZs7nfMKxJnriD1CMtc1Wlmzud8whTLX9KpdzvpW+z+aFgtHpVLud9K32bzQgGoQhAItlnL2OaHOYSID2xeadRII4hfJOVHJDabXuca9S20wZ86HNnK9RGHBfYkuswkdEgHtEjuK7MJjJ4WXagk/VfvWjTWoxqx7Mj4xsK0wbrgWkZgiCO8HEL2tj8jKtPfWsl013SKY+7SA6Dz13iZMaELva2z2hrXOYxzhEgsDhOWGEt9nBa9/AxY6coGPA6Lficf304zUbWPCh/AwTq3l8at6Z3vxSOKsfK6rQMP+1b2npAdjuv2rqdlcpaFo/lvF71HYP4dfsV61BjnQ6iw9pYHf4/yr2fZbWm8GU2kHC6xow74laa1WjUV1Cz3P9HbgsLisP4Z1FOO9Z8b9TcFSpTBieo4HJMVKgHXEYZ69S4j1hTaogHXq650U3jp8QlMaQb0Z5iMR7O3rTBXbqPklxa+om8dPiEXjp8Qo37dQjft1CXQ7LJvH1fiFIJ0hV37dQrNqA5EFLoWZJYImMYz9iVS/p9zvmE/7vsSKP8AT7nfMIDLaPSqXc/6VsoV2hoBIWO0elUu5/0r0t2NBwQFOct1COct1CtuhoOCN0NBwQFect1COct1CtuhoOCN0NBwQFect1COct1CtuhoOCN0NBwQFect1COct1CtuhoOCDTGg4BAV5y3UJVS144XSNb0fCE5jWnEXT3Qp3Q0HBAZBayBg1mGQv8AVwV6FZonBrZxMGZJGM4LRuhoOCN0NBwQCi+nJMiSIvdcKodT6Mm8W5OOc6p+6Gg4I3Q0HBALqVabgQSCD1FSbQzUK+7Gg4KA1ug4BAKbUY1t1sAAQAMlFH+n3O+YT7jdBwVHee2NHf8AygM1tsr77Xsi82RjliI6kreWrSlwd4oQgDe2rSlwd4o3tq0pcHeKEIA3tq0pcHeKN7atKXB3ihCAN7atKXB3ije2rSlwd4oQgDe2rSlwd4oNS1aUuDvFQhARTNpaIDaIGkO8Vbe2rSlwd4oQgDe2rSlwd4o3tq0pcHeKEIA3tq0pcHeKN7atKXB3ihCAN5atKXB3isn7vqTO5s8zM3DmOvNShVNrUCrdmVASd1Z5OB6Lv+S9Sw0XAC8GtuggBsxB71CEbb1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4034" name="AutoShape 2" descr="data:image/jpeg;base64,/9j/4AAQSkZJRgABAQAAAQABAAD/2wCEAAkGBhQPDxAPDxAPEA8QEBAPEA8QDxAQEA8PFBAVFBUQFBQXGyYeFxkvGRQWHzMgJSgpLywsGB8xNTAqNSYrLCkBCQoKDgwOGg8PGiokHiQ1NDEsLCwpKSwsKio1KTUvKTApLSwsLCwsLDQtLCwpLDQpLCksLCwsLCwsLCwsLCwsKf/AABEIAOEA4QMBIgACEQEDEQH/xAAcAAEAAQUBAQAAAAAAAAAAAAAAAQQFBgcIAgP/xABJEAACAgECAwMIBgUJBwUBAAABAgADEQQSBSExBhNBByI0UWF0s8EUMjVxgZEjUnKhsUJFVFWSk9HS4hUXJTNDYvCCg6LC4Rb/xAAaAQEAAgMBAAAAAAAAAAAAAAAAAQQCAwYF/8QANBEAAgECAggEBAYDAQAAAAAAAAECAxEEcQUSEyExMjNRNEFhwZGx0fAiUoGSoeEVcqIU/9oADAMBAAIRAxEAPwDeMREAREQBERAEREARIzGYBMSMyYAifA61RYKif0jKXVcHmoIBOenUiUmr4/VU7IxdmQAvsrewVg9C5UebMHOMeLMlCT4IuUS36jjlaCvBaw2jdWtSmxmX9bA6D2meE7QVFVI35a5dOVKlXSw+DqeY6SNrDhcnZytexc4lFouKrcbO7VilbbO85bLGHUIfEDpnpLLp+39LvpVNdqDVd5tdtm2speacOQ3LLgAftD1zbBOavHeapyUHaW4yeJi2p7bYfuatPvuOru0iq9y1IxqqWxnL4OOTAAYzmRxftm+l3rZpl7xNJXqmUX+bubULSat2zw3Z3Y546CbNlPsYbaHcynMZmL6jtbbSzV6jTLU7ae6/Tsl/fVWmqsuyE7VKnHPpKKrtdedHqdVu4e7VaX6QlNNtj2Icbitozy5ZHLxjZSI20DNsxPlp33KpPioP5jM+s1G5bxERAEREAREQBERAEREAREt/F+OU6NVfU2rUjNsVmzgtgnH5AwSk27IuEgzHf94nD/6bR+Z/wj/eHw/+m0fmf8JjrR7mzY1Pyv4M+p1IazUd7ayWI7LVT3vdgoEyrbRjfnmfH90p9HxRlWtS6VqxqVrrNzAY0lT45tgMST6hy8TKbU9udGzZXiWmQDoDXuI/Ez4ntrpvDi9A/wDZSYOpby+RksPPt/D+hduBaxiz1k7Rm1q8jPefp3DOG9Q5Db+PjKarX3LUo7yzIGoJfuS7G5XGykjHIEHP7gZbz2x0/wDXFX90s+bdrdMf55T+wB85htn+X+V9TL/zS+0/oXnW6o16nS3WJZz01i2d3XZZtdjWduFB8c/lPnoNd9HbUF672F9nf1MtFjb1dBhGwPNI6YbH8ZaD2o0x/npf7P8A+zw3aHSnrxofk3+aVZOetdL5fUsqk9XVfyl9C6cN0Nulai56rHU02VOleGaktcbV83xGOXKfPWcMsuL291Yi26rTkV8hYtaIym04Pm/W++Ws8c0h/nof/P8AzTweLaM9eMr+O/8AzzU4Stq6u7NGy0tbW8/9Zd7mYcCrspU6e1fNq5VXKAFsr8Mjwb1+uYzw7sfaxqrvrxUdPr6bSHQlDbrTdUy4Oc42tkdDKFtdoT14vWfvVj/9p4Op0B/nWn+7/wBUtUsTXpR1Yw/6RWq4KFWWtJv9rK/T8FvTT3pq9HRrGt1b2ndfVVkdzWgvQn6pJQ8sgjMpbuyVzVd2+p0xc6H6OWfUMdr/AEwXKuSpJUIAuf3T499w/wDrWn+7/wBU8m7h/wDWtP8Ad/6psePxPFU18TV/i6PnKX7WXq7hdmpIfV6nRIatPfTRXRaWUvdUazbY7gHp4Af4SeGcOZNI+ktfhQDaZqBYjs7OxGAbfqll5nIBB9stOlp0VrpVXxOt7LGCIq15LMegHnTzx/graN1UuHDglSBtPIgEEfiP/OuirpHEU4a0qatnwNsNG0JT1dd39VxNkaL/AJaecreaoLJ9QkDBK8zy/GfeY32DpYaZmbO17CyA/q4Az+YMySW6NR1aam1a5Wq01Tm4J3sIiJtNYiIgCIiAIiIAiIgETXnlr9C0/vQ+DZNiTXfls9C0/vQ+DZNdXlZbwXXhmacBkzyJM807IEwDBgSQTmFPPn08ZEGCLH2DL/3+zmv+Hrz+U9F0/Vfxz549YwBy+/rKcCepNzDU9WHI57Q3sywP8BPOYjEi5KViMxmIgDMExIgGadja61TT6h086rVWWq6hQ7bFr/RknqvPoemcjxzm/DuG2cTuOovytIOMAnmB/wBNPUPWfb+WA9jtfW502iYWbrdQ6712BVFgrweeSfqNywPDnNzcJ7OVaU7q+8LHOS1jYPsKjC/umtUKtWp+Pk7X9DxcZWjR4bpv5XLnTUFAVQAoAAAGAAOgE9yBJnsrcc+IiIAiIgCIiAIiIAiIgCa88tXoWn96HwbJsOa88tfoWn96HwbJqq8jLeC8RDM1fwfs7bq1tanuz3K73Uue82Y+sqAEsPuE+LcM/RvYttL93sJRDZu2sdu8bkHIEj8554XxGzTWpdQxS1DlSPHw2keIPMY8Zd+1ttNlqW01tTdYhbV6YYNdN+eYUj18yVx5vLODkChu1bnVOU1UUfJ8P7MeKzziZNxa2pdJpANOubKXIfvG3Ie8wzepicZ5z7Lwyuym4/RTp9lLXU2NeWufb4shPQ+vGPb0Mrbbddoz2u67RimJ9dVo3qbZYu1sK2Mg8mGR09hmQcWtqXR6UDTrmyq4q/eNmtg4Ut6mJxnn90qF4TQNTbWUQt9Hoaiqy10SyxqwWBfOc+oZkbbzsRtfQxICfZdI5R7Qua0ZVZsjkzZ2jHXwMybhlKJfqhZpO7ZNLY/dPY7BcKAwU9cHPXPIdOsty6Wu3T6m1KhWwu0yVqHdggfcG5k8+Yzz9cnbehO0LHEyHin0bTO+m+jd6yDY97WurGzb1VRyABI5GfY8Pq+irZTpxqB3X6a1bnF1N2DnNYONo5eHTPTrJ2y7cSNp6GLxEmbjYeZMGJIL32J+09D7zX850bOcuxI/4nofea/nOjZdw/KznNLdWOXuIiJYPHEREAREQBERAEREAREQBNd+Wv0LT+9D4Nk2JNeeWv0LT+9D4Nk11eRlvA+Ihmay7PcZq0rNZZpRqHIwm61qxXkc2XaPre3PLniV2o7SaY1WrTw+vT2tWUS1brbCu7CtyY4+oWGfbLRwrgtmqLilVY1obHDW1VkVr1fz2GQMiS3Bn2PYDQ61gM/d6nT2sqlgobajk4yQOnjKCckjqJwoud29+fw3XKj/AG4p09dT0K70hhVaXcbQz7+aDk3PwMqj2qTvLbfoqlr0au0m+zzgQBhf1Ry/wImPkSAsr7KDNzpRLs/GlbTrRZQrNWti1W73GwOcnKjk2D6/ZPVvHUssZ7tMlgZKk2mx1K92u3KsOfPxHsloC5OB1PQeuXDX8At09VVtyMgu3FFZWDBBgB28FyScA8zjPTGclRiQ1BNJ8WVf/wDVE396alNfcfRu53NjufVv6k+2UtvFx3d1VdQqS1qWADsxTus45tzOcy3FZG2YqlHsZbOJebe0KW+dfpa7LtoXvu8sQsQMBmQcmP3+qNN2gSpT3emrW41Gk2iyzBUrgt3f1cnr98s22XHS8CZ7lp3VgtX3pfdvVE2byTjxx4fdIcIJb+H6mEoxS3lskiV2u4aqKLK7UtqLbFYbkbcFyc1tzA9sosTanczTvwIiCPGVnFuGnTWtUWDEBTkDA85Q3zk332DfkV/Yr7T0PvNfznRs5y7E/aeh95r+c6Nl7D8Gc7pbqxy9xERLB44iIgCIiAIiIAiIgCIiAJrzy1ehaf3ofBsmw5rzy1ehaf3ofBsmqryMt4LxEMzCPJ3jv9VnIH+ztXnGM48zpkgZlu0um09oqqqe8W26impjaqIBQwbO0KxB87aTk/q4HWfDgPHzo2sZK63ayp6WLl8Ct8bgACOfIczLcLMHcmVwcrg/VweWD85Qk/wWXE6jZSdSUuHD5GTJqKH1P0P6HWKjYaA43/SQ2cd4Wz1zzxPh3Nem05dqq7rU1t1KlwdrKiLzYA8/HA6c58G7WWZLirTi8jB1IqAt6Y3erd7f3S2vxBjSKTjaLWuzz3FmUKcn8JSVOX2zJU5fbJZu9uzWgrLuNiV581i2AF8ZmfHANTxUaN3dtPpqkpKh2xY1FW5+WepckZ68phXDdeaL6r1AZqbEtVWztYowYA/iJVartBY+o+krtrfe1ihMlVZiS31iS2STkn+GALUum4x4mNSlKVRNcEn8S56w0PRdvOiSxV3UHTCwMSOfdtlfOBHiZ443fVpyK001LF9LUzO4OVdquTJg8j4k+JlFqO0G9XVdPpajYCrvXV55B64yfN/CUfEde17BnABFaVjbyG1F2j8ZWjTlfeZxpu+/5l745dVpyK001BNmmqZnYHIZk5FMfVOeefEy4cNVKtWFSqvDcPWw+b/K7jc3T1+PrmKcQ4i17B3CgrWlWFzjagwOvjKlO0FgtFuE3CgafGDjZs2Z69cCQ6LcbEOm7Fx0XDq9Rp9KxREa7XmtmQYIrKk7B6h6hKq5dMWtqs+hV1gOtZrF30it1yF3MV8/mOYP4THE4q4prpXAFdvfKwzvD7cdf3yus7Ts2WNGl75gQb+5G8kjBbrjPtxDpzuRKnK5Uatk0lOnC6em17qBfZZaneZ3EgVp+qAB1HOfHtl6bZ+zVy9X6NeUp6OPsta1WVUXpXnu++TcaweoByOXsMpeJ8SbUWta4UMwUEKMLyAAwPwmcISUrv1JjFp3ZcexP2nofea/nOjZzj2J+09D7zX850dPWw/KzwtLdWOXuIiJYPHEREAREQBERAEREAREQBNeeWr0LT+9D4Nk2HNeeWr0LT+9D4Nk1VeRlvA+Ihmat7O6ZrNXp60xue6tfOUMuC2DkEEEYz4S59qtHZqNTqtVVp7Poi2tWtldTdytdZ7sEEDAHm5/Gfbyf4quv1rg7NFpbbsA4JsZe7QD+00quyPEWQ67X3se6TTPRtzhLLreVenVemBjp4CVIpatn5nQ1ako1XKPkks23wMT1GmCKjB0fepYqhJNfPG1/UZThZl2k4dXYeHh0DD6LdaygAG9qycKSOpOP4z4cN1o1ptpuqpVRTZYj1VLW1BQZHMdV54wZRVb0Le23Fk1/Du6Sh9xPfVd6QRjad7LgevpKLEy/SaNbm0AsXcq6Ky3u/12R3IT8/4Sm4frfpouqtppCpRZaj1Vis0FBkDI6r4YMiNbdvIVXd99zGcT7/Rx3W/emS+3us/pANud+P1fCZhw6pUXSPWmk+iGtTqbLhV3nec+8BLc89MAS2teh063uisv+0QWCoqlqhXkoAOgwOkba73IbX0Ma/8AOs9WUlSVYFWGMg8iMjP8CJlfFb2cJqKjprtOt6bSKFWyknkK7F9XP7sgGTxbi6rxFl1CVtTVa3SpS+TXgM5/lgEg4Pqkqs29yG1b4IxCJfu0auRVYzae2tt4rvprWvfjGVcDmCPUemTLHNsJayubIyurnnERE2EsvXYkf8T0PvNfznR05x7E/aeh95r+c6Ol3D8rOc0t1Y5e4iIlg8cREQBERAEREAREQBERAE155avQtP70Pg2TYc135avQtP70Pg2TVV5GW8F4iGZqrh/GnprupUI1WoCC2t1JDbG3KcqQykHB5H7551nFHtVEO1a6893VWu2tCerAZOWPixJJ9co4nnXdrHYbON9a28rW4tZ+hw206cbamUYKjdnr49ZUartLdajITWof/md3WqNZ+0R1/dLXImGzi/Ilwj2Ks8VszSQ200LtqZRgqNxbr49TKnWdpLrUaslFD87O7rWs2ftkdZa4h04vyI1F2M1JQiqutdBbo0Aw+ovAuQNg2ci25DnPJRMf1fE+6dq9M36BNQb6SVBO4LtByeo++WqDNcaKizCNO3EuGu49Zcndt3apu3laq1rDN+s2Os+9vam52V27reuct3KZsyu0h+XncpZ4mezj2MtSPYruIcYs1G0PsCpnYlaBEUnqcDxlFmQJOJnGKirIlJLgRmIxEyDL32J+09D7zX850bOcexX2nofea/nOjpdw/KznNLdWOXuIiJYPHEREAREQBERAEREAREQBNd+Wv0LT+9D4Nk2JNeeWr0LT+9D4Nk1VeRlvBeIhmabiJM807NCRJkSQJEmIIEgxBgkREQQJ6ngSYIBiIxJIZe+xP2nofea/nOjZzj2K+09D7zX850dLuH5Wc5pbqxy9xERLB44iIgCIiAIiIAiIgCIiAJrvy1ehaf3ofBsmxJrvy1ehaf3ofBsmqryMt4LxEMzTkkSJM807MGRJkQAZEmRiSCYiMQCMxEQQRJzIkwQIzESSGXrsV9p6H3mv5zo6c49ivtPQ+81/OdHS7h+VnOaW6scvcRESweOIiIAiIgCIiAIiIAiIgCa88tXoWn96HwbJsOa78tfoWn96HwbJqq8jLeC8RDM02JMCJ5p2ZMgSRIEkEScREECIiCSIgyIIEmRJggSJMiSQy99iftPQ+81/OdHTnHsT9p6H3mv5zo6XcPys5zS3Vjl7iIiWDxxERAEREAREQBERAEREATXflq9C0/vQ+DZNiTXflq9C0/vQ+DZNVXkZbwXiIZmpKNEzpY68xWawQASTv3YwB+yZVL2ftNgr2nm9NZs2t3atcqMoZsYB/SLylPpOJPSli1syGzZl0dkYbNxwCp6edz+4S7L2ztwMqpKtW4YvYCdndZD8/PyaVPPxJ64EorV8zqpusm9VK39FqHCbtgfuL9hUPu7mzbsOPOzjGOY5yBwu3a791bsr+u2xsJ5zJ53q85GHsIIlUnaBxjCpkDb4/wBETTZ/soD989aztCbVdTVWofJ5NZ5thvsuLjJ/Wufl0wR6pFojWrXV0ijq4Xa5ISm5iMZC1OxGV3DOB4rz+6eX0FihC1diLZjYzoyq+cc1JHMYIPL1y46LtQ9fc5rqs7gYTcCDkWKwckdTtRU/ZHLEpNTxdrABtUAPW4xn/p0JSo5/9tY/fH4QpVb8FY+uq7P2JY9VYa9qyws7mm4hCrspzlRyyp59J86uB3MbB3Vi90j2WFq7AEVazZhuXIlV5Z65Eq7+1LtYbQihjalxzZdYN6O7jG9jtGXPIcuk+dXaRlRE7usmtHrqc7wa99RrdgM4Pm46j+T7cSfwmGtXtwRSHgt/nDuL/NXe36GzzV5+ceXIea3P2H1Sil91Xa2yxw5RARYLcbrWG/FwJAZjtB79jgeoSxzF28jdTdR86sRJEiTIMxIMmRJIL32J+09D7zX850dOcexP2nofea/nOjpdw/KznNLdWOXuIiJYPIEREAREQBERAEREAREQBNd+Wv0LT+9D4Nk2JNd+Wv0LT+9D4Nk1VeRlvBeIhmackyBJxPOOzEiSZAggiIkwBBiRAGIgSYIPMmRJggSIiSQXrsT9p6H3mv5zo+c49ivtPQ+81/OdHS7Q4M5zS3Vjl7iIiWDyBERAEREAREQBERAEREATXflq9C0/vQ+DZNiTXnlr9C0/vQ+DZNVXkZbwXiIZmueyvBU1J1BsLHudO1iVqQHttLBK0H/qYfmPXLx2i7Laem2jb3y1udTVaiHvWD6fAaysnqCTjn0IMw3Talq2D1uyMCCGVipBBBHMe0A/gJ9tXxKy5g1tjOwXYMn6q5ztAHQfMyipJRtY6eVGo6uupbu36Fyfg9Y6nVAMRtzpsEju9+ME+0fhk+EtuupRWxWbCOeTYndsTgfyfDqf3Ty+usbmbbD99jn+J9g/KfN7S2NzE4zjJz1OT++Y3N8YtcWfMxJx7RPSAZ59PZ1kGxs8SJUbU5/X9nNZJ7v1WeOfOX2Yxy5+P7pNjDX9GU0kz24X+Tu68skdPwnnbIMk7niTJCxtghkRiMSZJBeuxX2nofea/nOjZzn2L+09D7zX850ZLuH4M5zS3Ujl7iIiWDyBERAEREAREQBERAEREATX/ll9Do95HwrIiaqvKy3guvDM07PRiJ58jspCPGIkEENIiJJBInqIkGaBnkREIwQEiIkkMSZMQQy8djPtLRe8V/xM6IiJdocrOd0t1I5e4iIlg8g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4036" name="AutoShape 4" descr="data:image/jpeg;base64,/9j/4AAQSkZJRgABAQAAAQABAAD/2wCEAAkGBhQPDxAPDxAPEA8QEBAPEA8QDxAQEA8PFBAVFBUQFBQXGyYeFxkvGRQWHzMgJSgpLywsGB8xNTAqNSYrLCkBCQoKDgwOGg8PGiokHiQ1NDEsLCwpKSwsKio1KTUvKTApLSwsLCwsLDQtLCwpLDQpLCksLCwsLCwsLCwsLCwsKf/AABEIAOEA4QMBIgACEQEDEQH/xAAcAAEAAQUBAQAAAAAAAAAAAAAAAQQFBgcIAgP/xABJEAACAgECAwMIBgUJBwUBAAABAgADEQQSBSExBhNBByI0UWF0s8EUMjVxgZEjUnKhsUJFVFWSk9HS4hUXJTNDYvCCg6LC4Rb/xAAaAQEAAgMBAAAAAAAAAAAAAAAAAQQCAwYF/8QANBEAAgECAggEBAYDAQAAAAAAAAECAxEEcQUSEyExMjNRNEFhwZGx0fAiUoGSoeEVcqIU/9oADAMBAAIRAxEAPwDeMREAREQBERAEREARIzGYBMSMyYAifA61RYKif0jKXVcHmoIBOenUiUmr4/VU7IxdmQAvsrewVg9C5UebMHOMeLMlCT4IuUS36jjlaCvBaw2jdWtSmxmX9bA6D2meE7QVFVI35a5dOVKlXSw+DqeY6SNrDhcnZytexc4lFouKrcbO7VilbbO85bLGHUIfEDpnpLLp+39LvpVNdqDVd5tdtm2speacOQ3LLgAftD1zbBOavHeapyUHaW4yeJi2p7bYfuatPvuOru0iq9y1IxqqWxnL4OOTAAYzmRxftm+l3rZpl7xNJXqmUX+bubULSat2zw3Z3Y546CbNlPsYbaHcynMZmL6jtbbSzV6jTLU7ae6/Tsl/fVWmqsuyE7VKnHPpKKrtdedHqdVu4e7VaX6QlNNtj2Icbitozy5ZHLxjZSI20DNsxPlp33KpPioP5jM+s1G5bxERAEREAREQBERAEREAREt/F+OU6NVfU2rUjNsVmzgtgnH5AwSk27IuEgzHf94nD/6bR+Z/wj/eHw/+m0fmf8JjrR7mzY1Pyv4M+p1IazUd7ayWI7LVT3vdgoEyrbRjfnmfH90p9HxRlWtS6VqxqVrrNzAY0lT45tgMST6hy8TKbU9udGzZXiWmQDoDXuI/Ez4ntrpvDi9A/wDZSYOpby+RksPPt/D+hduBaxiz1k7Rm1q8jPefp3DOG9Q5Db+PjKarX3LUo7yzIGoJfuS7G5XGykjHIEHP7gZbz2x0/wDXFX90s+bdrdMf55T+wB85htn+X+V9TL/zS+0/oXnW6o16nS3WJZz01i2d3XZZtdjWduFB8c/lPnoNd9HbUF672F9nf1MtFjb1dBhGwPNI6YbH8ZaD2o0x/npf7P8A+zw3aHSnrxofk3+aVZOetdL5fUsqk9XVfyl9C6cN0Nulai56rHU02VOleGaktcbV83xGOXKfPWcMsuL291Yi26rTkV8hYtaIym04Pm/W++Ws8c0h/nof/P8AzTweLaM9eMr+O/8AzzU4Stq6u7NGy0tbW8/9Zd7mYcCrspU6e1fNq5VXKAFsr8Mjwb1+uYzw7sfaxqrvrxUdPr6bSHQlDbrTdUy4Oc42tkdDKFtdoT14vWfvVj/9p4Op0B/nWn+7/wBUtUsTXpR1Yw/6RWq4KFWWtJv9rK/T8FvTT3pq9HRrGt1b2ndfVVkdzWgvQn6pJQ8sgjMpbuyVzVd2+p0xc6H6OWfUMdr/AEwXKuSpJUIAuf3T499w/wDrWn+7/wBU8m7h/wDWtP8Ad/6psePxPFU18TV/i6PnKX7WXq7hdmpIfV6nRIatPfTRXRaWUvdUazbY7gHp4Af4SeGcOZNI+ktfhQDaZqBYjs7OxGAbfqll5nIBB9stOlp0VrpVXxOt7LGCIq15LMegHnTzx/graN1UuHDglSBtPIgEEfiP/OuirpHEU4a0qatnwNsNG0JT1dd39VxNkaL/AJaecreaoLJ9QkDBK8zy/GfeY32DpYaZmbO17CyA/q4Az+YMySW6NR1aam1a5Wq01Tm4J3sIiJtNYiIgCIiAIiIAiIgETXnlr9C0/vQ+DZNiTXfls9C0/vQ+DZNdXlZbwXXhmacBkzyJM807IEwDBgSQTmFPPn08ZEGCLH2DL/3+zmv+Hrz+U9F0/Vfxz549YwBy+/rKcCepNzDU9WHI57Q3sywP8BPOYjEi5KViMxmIgDMExIgGadja61TT6h086rVWWq6hQ7bFr/RknqvPoemcjxzm/DuG2cTuOovytIOMAnmB/wBNPUPWfb+WA9jtfW502iYWbrdQ6712BVFgrweeSfqNywPDnNzcJ7OVaU7q+8LHOS1jYPsKjC/umtUKtWp+Pk7X9DxcZWjR4bpv5XLnTUFAVQAoAAAGAAOgE9yBJnsrcc+IiIAiIgCIiAIiIAiIgCa88tXoWn96HwbJsOa88tfoWn96HwbJqq8jLeC8RDM1fwfs7bq1tanuz3K73Uue82Y+sqAEsPuE+LcM/RvYttL93sJRDZu2sdu8bkHIEj8554XxGzTWpdQxS1DlSPHw2keIPMY8Zd+1ttNlqW01tTdYhbV6YYNdN+eYUj18yVx5vLODkChu1bnVOU1UUfJ8P7MeKzziZNxa2pdJpANOubKXIfvG3Ie8wzepicZ5z7Lwyuym4/RTp9lLXU2NeWufb4shPQ+vGPb0Mrbbddoz2u67RimJ9dVo3qbZYu1sK2Mg8mGR09hmQcWtqXR6UDTrmyq4q/eNmtg4Ut6mJxnn90qF4TQNTbWUQt9Hoaiqy10SyxqwWBfOc+oZkbbzsRtfQxICfZdI5R7Qua0ZVZsjkzZ2jHXwMybhlKJfqhZpO7ZNLY/dPY7BcKAwU9cHPXPIdOsty6Wu3T6m1KhWwu0yVqHdggfcG5k8+Yzz9cnbehO0LHEyHin0bTO+m+jd6yDY97WurGzb1VRyABI5GfY8Pq+irZTpxqB3X6a1bnF1N2DnNYONo5eHTPTrJ2y7cSNp6GLxEmbjYeZMGJIL32J+09D7zX850bOcuxI/4nofea/nOjZdw/KznNLdWOXuIiJYPHEREAREQBERAEREAREQBNd+Wv0LT+9D4Nk2JNeeWv0LT+9D4Nk11eRlvA+Ihmay7PcZq0rNZZpRqHIwm61qxXkc2XaPre3PLniV2o7SaY1WrTw+vT2tWUS1brbCu7CtyY4+oWGfbLRwrgtmqLilVY1obHDW1VkVr1fz2GQMiS3Bn2PYDQ61gM/d6nT2sqlgobajk4yQOnjKCckjqJwoud29+fw3XKj/AG4p09dT0K70hhVaXcbQz7+aDk3PwMqj2qTvLbfoqlr0au0m+zzgQBhf1Ry/wImPkSAsr7KDNzpRLs/GlbTrRZQrNWti1W73GwOcnKjk2D6/ZPVvHUssZ7tMlgZKk2mx1K92u3KsOfPxHsloC5OB1PQeuXDX8At09VVtyMgu3FFZWDBBgB28FyScA8zjPTGclRiQ1BNJ8WVf/wDVE396alNfcfRu53NjufVv6k+2UtvFx3d1VdQqS1qWADsxTus45tzOcy3FZG2YqlHsZbOJebe0KW+dfpa7LtoXvu8sQsQMBmQcmP3+qNN2gSpT3emrW41Gk2iyzBUrgt3f1cnr98s22XHS8CZ7lp3VgtX3pfdvVE2byTjxx4fdIcIJb+H6mEoxS3lskiV2u4aqKLK7UtqLbFYbkbcFyc1tzA9sosTanczTvwIiCPGVnFuGnTWtUWDEBTkDA85Q3zk332DfkV/Yr7T0PvNfznRs5y7E/aeh95r+c6Nl7D8Gc7pbqxy9xERLB44iIgCIiAIiIAiIgCIiAJrzy1ehaf3ofBsmw5rzy1ehaf3ofBsmqryMt4LxEMzCPJ3jv9VnIH+ztXnGM48zpkgZlu0um09oqqqe8W26impjaqIBQwbO0KxB87aTk/q4HWfDgPHzo2sZK63ayp6WLl8Ct8bgACOfIczLcLMHcmVwcrg/VweWD85Qk/wWXE6jZSdSUuHD5GTJqKH1P0P6HWKjYaA43/SQ2cd4Wz1zzxPh3Nem05dqq7rU1t1KlwdrKiLzYA8/HA6c58G7WWZLirTi8jB1IqAt6Y3erd7f3S2vxBjSKTjaLWuzz3FmUKcn8JSVOX2zJU5fbJZu9uzWgrLuNiV581i2AF8ZmfHANTxUaN3dtPpqkpKh2xY1FW5+WepckZ68phXDdeaL6r1AZqbEtVWztYowYA/iJVartBY+o+krtrfe1ihMlVZiS31iS2STkn+GALUum4x4mNSlKVRNcEn8S56w0PRdvOiSxV3UHTCwMSOfdtlfOBHiZ443fVpyK001LF9LUzO4OVdquTJg8j4k+JlFqO0G9XVdPpajYCrvXV55B64yfN/CUfEde17BnABFaVjbyG1F2j8ZWjTlfeZxpu+/5l745dVpyK001BNmmqZnYHIZk5FMfVOeefEy4cNVKtWFSqvDcPWw+b/K7jc3T1+PrmKcQ4i17B3CgrWlWFzjagwOvjKlO0FgtFuE3CgafGDjZs2Z69cCQ6LcbEOm7Fx0XDq9Rp9KxREa7XmtmQYIrKk7B6h6hKq5dMWtqs+hV1gOtZrF30it1yF3MV8/mOYP4THE4q4prpXAFdvfKwzvD7cdf3yus7Ts2WNGl75gQb+5G8kjBbrjPtxDpzuRKnK5Uatk0lOnC6em17qBfZZaneZ3EgVp+qAB1HOfHtl6bZ+zVy9X6NeUp6OPsta1WVUXpXnu++TcaweoByOXsMpeJ8SbUWta4UMwUEKMLyAAwPwmcISUrv1JjFp3ZcexP2nofea/nOjZzj2J+09D7zX850dPWw/KzwtLdWOXuIiJYPHEREAREQBERAEREAREQBNeeWr0LT+9D4Nk2HNeeWr0LT+9D4Nk1VeRlvA+Ihmat7O6ZrNXp60xue6tfOUMuC2DkEEEYz4S59qtHZqNTqtVVp7Poi2tWtldTdytdZ7sEEDAHm5/Gfbyf4quv1rg7NFpbbsA4JsZe7QD+00quyPEWQ67X3se6TTPRtzhLLreVenVemBjp4CVIpatn5nQ1ako1XKPkks23wMT1GmCKjB0fepYqhJNfPG1/UZThZl2k4dXYeHh0DD6LdaygAG9qycKSOpOP4z4cN1o1ptpuqpVRTZYj1VLW1BQZHMdV54wZRVb0Le23Fk1/Du6Sh9xPfVd6QRjad7LgevpKLEy/SaNbm0AsXcq6Ky3u/12R3IT8/4Sm4frfpouqtppCpRZaj1Vis0FBkDI6r4YMiNbdvIVXd99zGcT7/Rx3W/emS+3us/pANud+P1fCZhw6pUXSPWmk+iGtTqbLhV3nec+8BLc89MAS2teh063uisv+0QWCoqlqhXkoAOgwOkba73IbX0Ma/8AOs9WUlSVYFWGMg8iMjP8CJlfFb2cJqKjprtOt6bSKFWyknkK7F9XP7sgGTxbi6rxFl1CVtTVa3SpS+TXgM5/lgEg4Pqkqs29yG1b4IxCJfu0auRVYzae2tt4rvprWvfjGVcDmCPUemTLHNsJayubIyurnnERE2EsvXYkf8T0PvNfznR05x7E/aeh95r+c6Ol3D8rOc0t1Y5e4iIlg8cREQBERAEREAREQBERAE155avQtP70Pg2TYc135avQtP70Pg2TVV5GW8F4iGZqrh/GnprupUI1WoCC2t1JDbG3KcqQykHB5H7551nFHtVEO1a6893VWu2tCerAZOWPixJJ9co4nnXdrHYbON9a28rW4tZ+hw206cbamUYKjdnr49ZUartLdajITWof/md3WqNZ+0R1/dLXImGzi/Ilwj2Ks8VszSQ200LtqZRgqNxbr49TKnWdpLrUaslFD87O7rWs2ftkdZa4h04vyI1F2M1JQiqutdBbo0Aw+ovAuQNg2ci25DnPJRMf1fE+6dq9M36BNQb6SVBO4LtByeo++WqDNcaKizCNO3EuGu49Zcndt3apu3laq1rDN+s2Os+9vam52V27reuct3KZsyu0h+XncpZ4mezj2MtSPYruIcYs1G0PsCpnYlaBEUnqcDxlFmQJOJnGKirIlJLgRmIxEyDL32J+09D7zX850bOcexX2nofea/nOjpdw/KznNLdWOXuIiJYPHEREAREQBERAEREAREQBNd+Wv0LT+9D4Nk2JNeeWr0LT+9D4Nk1VeRlvBeIhmabiJM807NCRJkSQJEmIIEgxBgkREQQJ6ngSYIBiIxJIZe+xP2nofea/nOjZzj2K+09D7zX850dLuH5Wc5pbqxy9xERLB44iIgCIiAIiIAiIgCIiAJrvy1ehaf3ofBsmxJrvy1ehaf3ofBsmqryMt4LxEMzTkkSJM807MGRJkQAZEmRiSCYiMQCMxEQQRJzIkwQIzESSGXrsV9p6H3mv5zo6c49ivtPQ+81/OdHS7h+VnOaW6scvcRESweOIiIAiIgCIiAIiIAiIgCa88tXoWn96HwbJsOa78tfoWn96HwbJqq8jLeC8RDM02JMCJ5p2ZMgSRIEkEScREECIiCSIgyIIEmRJggSJMiSQy99iftPQ+81/OdHTnHsT9p6H3mv5zo6XcPys5zS3Vjl7iIiWDxxERAEREAREQBERAEREATXflq9C0/vQ+DZNiTXflq9C0/vQ+DZNVXkZbwXiIZmpKNEzpY68xWawQASTv3YwB+yZVL2ftNgr2nm9NZs2t3atcqMoZsYB/SLylPpOJPSli1syGzZl0dkYbNxwCp6edz+4S7L2ztwMqpKtW4YvYCdndZD8/PyaVPPxJ64EorV8zqpusm9VK39FqHCbtgfuL9hUPu7mzbsOPOzjGOY5yBwu3a791bsr+u2xsJ5zJ53q85GHsIIlUnaBxjCpkDb4/wBETTZ/soD989aztCbVdTVWofJ5NZ5thvsuLjJ/Wufl0wR6pFojWrXV0ijq4Xa5ISm5iMZC1OxGV3DOB4rz+6eX0FihC1diLZjYzoyq+cc1JHMYIPL1y46LtQ9fc5rqs7gYTcCDkWKwckdTtRU/ZHLEpNTxdrABtUAPW4xn/p0JSo5/9tY/fH4QpVb8FY+uq7P2JY9VYa9qyws7mm4hCrspzlRyyp59J86uB3MbB3Vi90j2WFq7AEVazZhuXIlV5Z65Eq7+1LtYbQihjalxzZdYN6O7jG9jtGXPIcuk+dXaRlRE7usmtHrqc7wa99RrdgM4Pm46j+T7cSfwmGtXtwRSHgt/nDuL/NXe36GzzV5+ceXIea3P2H1Sil91Xa2yxw5RARYLcbrWG/FwJAZjtB79jgeoSxzF28jdTdR86sRJEiTIMxIMmRJIL32J+09D7zX850dOcexP2nofea/nOjpdw/KznNLdWOXuIiJYPIEREAREQBERAEREAREQBNd+Wv0LT+9D4Nk2JNd+Wv0LT+9D4Nk1VeRlvBeIhmackyBJxPOOzEiSZAggiIkwBBiRAGIgSYIPMmRJggSIiSQXrsT9p6H3mv5zo+c49ivtPQ+81/OdHS7Q4M5zS3Vjl7iIiWDyBERAEREAREQBERAEREATXflq9C0/vQ+DZNiTXnlr9C0/vQ+DZNVXkZbwXiIZmueyvBU1J1BsLHudO1iVqQHttLBK0H/qYfmPXLx2i7Laem2jb3y1udTVaiHvWD6fAaysnqCTjn0IMw3Talq2D1uyMCCGVipBBBHMe0A/gJ9tXxKy5g1tjOwXYMn6q5ztAHQfMyipJRtY6eVGo6uupbu36Fyfg9Y6nVAMRtzpsEju9+ME+0fhk+EtuupRWxWbCOeTYndsTgfyfDqf3Ty+usbmbbD99jn+J9g/KfN7S2NzE4zjJz1OT++Y3N8YtcWfMxJx7RPSAZ59PZ1kGxs8SJUbU5/X9nNZJ7v1WeOfOX2Yxy5+P7pNjDX9GU0kz24X+Tu68skdPwnnbIMk7niTJCxtghkRiMSZJBeuxX2nofea/nOjZzn2L+09D7zX850ZLuH4M5zS3Ujl7iIiWDyBERAEREAREQBERAEREATX/ll9Do95HwrIiaqvKy3guvDM07PRiJ58jspCPGIkEENIiJJBInqIkGaBnkREIwQEiIkkMSZMQQy8djPtLRe8V/xM6IiJdocrOd0t1I5e4iIlg8g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4038" name="Picture 6" descr="http://ecx.images-amazon.com/images/I/41V3iNtlL7L._BO2,204,203,200_PIsitb-sticker-arrow-click,TopRight,35,-76_AA300_SH20_OU0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0356" y="2492896"/>
            <a:ext cx="4153644" cy="4153644"/>
          </a:xfrm>
          <a:prstGeom prst="rect">
            <a:avLst/>
          </a:prstGeom>
          <a:noFill/>
        </p:spPr>
      </p:pic>
      <p:pic>
        <p:nvPicPr>
          <p:cNvPr id="44042" name="Picture 10" descr="https://encrypted-tbn1.google.com/images?q=tbn:ANd9GcRmmb_E3FQz38YvJEZ0QJ4G9jnU-BlCspUJR97b6_K9QKBTvRtBY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3" y="2564904"/>
            <a:ext cx="4277701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History of </a:t>
            </a:r>
            <a:r>
              <a:rPr lang="en-US" b="1" dirty="0" err="1" smtClean="0"/>
              <a:t>chemometrics</a:t>
            </a:r>
            <a:endParaRPr lang="it-IT" b="1" dirty="0"/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7499393" cy="399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1043608" y="1772816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Karl </a:t>
            </a:r>
            <a:r>
              <a:rPr lang="it-IT" sz="2000" b="1" dirty="0" err="1" smtClean="0"/>
              <a:t>Pearson</a:t>
            </a:r>
            <a:r>
              <a:rPr lang="it-IT" sz="2000" b="1" dirty="0" smtClean="0"/>
              <a:t> 1901 </a:t>
            </a:r>
            <a:r>
              <a:rPr lang="it-IT" sz="2000" b="1" dirty="0" err="1" smtClean="0"/>
              <a:t>Principal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Component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Analysis</a:t>
            </a:r>
            <a:r>
              <a:rPr lang="it-IT" sz="2000" b="1" dirty="0" smtClean="0"/>
              <a:t> PCA</a:t>
            </a:r>
            <a:endParaRPr lang="it-IT" sz="2000" b="1" dirty="0"/>
          </a:p>
        </p:txBody>
      </p:sp>
      <p:sp>
        <p:nvSpPr>
          <p:cNvPr id="15" name="Rettangolo 14"/>
          <p:cNvSpPr/>
          <p:nvPr/>
        </p:nvSpPr>
        <p:spPr>
          <a:xfrm>
            <a:off x="1043608" y="3789040"/>
            <a:ext cx="6624736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</TotalTime>
  <Words>1124</Words>
  <Application>Microsoft Office PowerPoint</Application>
  <PresentationFormat>Presentazione su schermo (4:3)</PresentationFormat>
  <Paragraphs>224</Paragraphs>
  <Slides>31</Slides>
  <Notes>14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0</vt:i4>
      </vt:variant>
      <vt:variant>
        <vt:lpstr>Titoli diapositive</vt:lpstr>
      </vt:variant>
      <vt:variant>
        <vt:i4>31</vt:i4>
      </vt:variant>
    </vt:vector>
  </HeadingPairs>
  <TitlesOfParts>
    <vt:vector size="32" baseType="lpstr">
      <vt:lpstr>Tema di Office</vt:lpstr>
      <vt:lpstr>Chemometrics in NMR  A general overview</vt:lpstr>
      <vt:lpstr>Definitions</vt:lpstr>
      <vt:lpstr>Chemometrics approach</vt:lpstr>
      <vt:lpstr>Different approaches to CM</vt:lpstr>
      <vt:lpstr>Different approaches to CM</vt:lpstr>
      <vt:lpstr>Different approaches to CM</vt:lpstr>
      <vt:lpstr>Different approaches to CM</vt:lpstr>
      <vt:lpstr>Different approaches to CM</vt:lpstr>
      <vt:lpstr>History of chemometrics</vt:lpstr>
      <vt:lpstr>History of chemometrics</vt:lpstr>
      <vt:lpstr>Presentazione standard di PowerPoint</vt:lpstr>
      <vt:lpstr>History of chemometrics</vt:lpstr>
      <vt:lpstr>In psycology: Psycometrics</vt:lpstr>
      <vt:lpstr>In chemistry: chemometrics</vt:lpstr>
      <vt:lpstr>Why in chemistry?</vt:lpstr>
      <vt:lpstr>Chemometrics</vt:lpstr>
      <vt:lpstr>Core field techniques</vt:lpstr>
      <vt:lpstr>Other tecniques/interests</vt:lpstr>
      <vt:lpstr>Experimental design(DoE) </vt:lpstr>
      <vt:lpstr>Presentazione standard di PowerPoint</vt:lpstr>
      <vt:lpstr>Batch problems</vt:lpstr>
      <vt:lpstr>Multivariate analysis</vt:lpstr>
      <vt:lpstr>Reducing dimensions. 2 approaches</vt:lpstr>
      <vt:lpstr>Presentazione standard di PowerPoint</vt:lpstr>
      <vt:lpstr>NMR and Metabolomics</vt:lpstr>
      <vt:lpstr>Multivariate analysis - PCA</vt:lpstr>
      <vt:lpstr>Presentazione standard di PowerPoint</vt:lpstr>
      <vt:lpstr>Multivariate analysis - PLS</vt:lpstr>
      <vt:lpstr>Multivariate analysis PLS-DA</vt:lpstr>
      <vt:lpstr>Multivariate analysis SIMCA</vt:lpstr>
      <vt:lpstr>Multivariate analysis - OPLS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Chemometrics in NMR.  A general overview</dc:title>
  <dc:creator> </dc:creator>
  <cp:lastModifiedBy>cesare</cp:lastModifiedBy>
  <cp:revision>18</cp:revision>
  <dcterms:created xsi:type="dcterms:W3CDTF">2012-05-28T14:14:34Z</dcterms:created>
  <dcterms:modified xsi:type="dcterms:W3CDTF">2012-06-13T06:59:36Z</dcterms:modified>
</cp:coreProperties>
</file>