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6" r:id="rId2"/>
    <p:sldId id="257" r:id="rId3"/>
    <p:sldId id="258" r:id="rId4"/>
    <p:sldId id="280" r:id="rId5"/>
    <p:sldId id="293" r:id="rId6"/>
    <p:sldId id="279" r:id="rId7"/>
    <p:sldId id="266" r:id="rId8"/>
    <p:sldId id="281" r:id="rId9"/>
    <p:sldId id="263" r:id="rId10"/>
    <p:sldId id="259" r:id="rId11"/>
    <p:sldId id="264" r:id="rId12"/>
    <p:sldId id="265" r:id="rId13"/>
    <p:sldId id="269" r:id="rId14"/>
    <p:sldId id="272" r:id="rId15"/>
    <p:sldId id="273" r:id="rId16"/>
    <p:sldId id="271" r:id="rId17"/>
    <p:sldId id="262" r:id="rId18"/>
    <p:sldId id="261" r:id="rId19"/>
    <p:sldId id="268" r:id="rId20"/>
    <p:sldId id="276" r:id="rId21"/>
    <p:sldId id="282" r:id="rId22"/>
    <p:sldId id="283" r:id="rId23"/>
    <p:sldId id="284" r:id="rId24"/>
    <p:sldId id="275" r:id="rId25"/>
    <p:sldId id="277" r:id="rId26"/>
    <p:sldId id="274" r:id="rId27"/>
    <p:sldId id="267" r:id="rId28"/>
    <p:sldId id="278" r:id="rId29"/>
    <p:sldId id="290" r:id="rId30"/>
    <p:sldId id="285" r:id="rId31"/>
    <p:sldId id="286" r:id="rId32"/>
    <p:sldId id="288" r:id="rId33"/>
    <p:sldId id="291" r:id="rId34"/>
    <p:sldId id="292" r:id="rId35"/>
    <p:sldId id="294" r:id="rId36"/>
    <p:sldId id="297" r:id="rId37"/>
    <p:sldId id="298" r:id="rId38"/>
    <p:sldId id="289" r:id="rId39"/>
    <p:sldId id="287" r:id="rId40"/>
    <p:sldId id="295" r:id="rId41"/>
    <p:sldId id="296" r:id="rId42"/>
    <p:sldId id="260" r:id="rId43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56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28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00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72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AB1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88" autoAdjust="0"/>
    <p:restoredTop sz="94000" autoAdjust="0"/>
  </p:normalViewPr>
  <p:slideViewPr>
    <p:cSldViewPr>
      <p:cViewPr varScale="1">
        <p:scale>
          <a:sx n="70" d="100"/>
          <a:sy n="70" d="100"/>
        </p:scale>
        <p:origin x="-3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\\Adele\Condiviso\dublino\integrali%20oli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/>
              <a:t>terpene content in oil (mol %) 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7.1988407699037749E-2"/>
          <c:y val="0.19480314960629952"/>
          <c:w val="0.88522134733158508"/>
          <c:h val="0.61510389326334358"/>
        </c:manualLayout>
      </c:layout>
      <c:barChart>
        <c:barDir val="col"/>
        <c:grouping val="clustered"/>
        <c:ser>
          <c:idx val="0"/>
          <c:order val="0"/>
          <c:tx>
            <c:strRef>
              <c:f>Foglio2!$B$3</c:f>
              <c:strCache>
                <c:ptCount val="1"/>
                <c:pt idx="0">
                  <c:v>Citrus limon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rgbClr val="05AB19"/>
              </a:solidFill>
            </a:ln>
          </c:spPr>
          <c:cat>
            <c:strRef>
              <c:f>Foglio2!$A$4:$A$14</c:f>
              <c:strCache>
                <c:ptCount val="11"/>
                <c:pt idx="0">
                  <c:v>G</c:v>
                </c:pt>
                <c:pt idx="1">
                  <c:v>N</c:v>
                </c:pt>
                <c:pt idx="2">
                  <c:v>C</c:v>
                </c:pt>
                <c:pt idx="3">
                  <c:v>M</c:v>
                </c:pt>
                <c:pt idx="4">
                  <c:v>L</c:v>
                </c:pt>
                <c:pt idx="5">
                  <c:v>S</c:v>
                </c:pt>
                <c:pt idx="6">
                  <c:v>β-P</c:v>
                </c:pt>
                <c:pt idx="7">
                  <c:v>α-P</c:v>
                </c:pt>
                <c:pt idx="8">
                  <c:v>γ-T</c:v>
                </c:pt>
                <c:pt idx="9">
                  <c:v>Ge+Ne</c:v>
                </c:pt>
                <c:pt idx="10">
                  <c:v>α-Th</c:v>
                </c:pt>
              </c:strCache>
            </c:strRef>
          </c:cat>
          <c:val>
            <c:numRef>
              <c:f>Foglio2!$B$4:$B$14</c:f>
              <c:numCache>
                <c:formatCode>General</c:formatCode>
                <c:ptCount val="11"/>
                <c:pt idx="0">
                  <c:v>0.91773867552321864</c:v>
                </c:pt>
                <c:pt idx="1">
                  <c:v>0.61213038968903666</c:v>
                </c:pt>
                <c:pt idx="2">
                  <c:v>0.36850149815561645</c:v>
                </c:pt>
                <c:pt idx="3">
                  <c:v>1.4935416693767387</c:v>
                </c:pt>
                <c:pt idx="4">
                  <c:v>56.499063226995908</c:v>
                </c:pt>
                <c:pt idx="5">
                  <c:v>2.2648385034761152</c:v>
                </c:pt>
                <c:pt idx="6">
                  <c:v>12.613796501093034</c:v>
                </c:pt>
                <c:pt idx="7">
                  <c:v>1.9998510977348476</c:v>
                </c:pt>
                <c:pt idx="8">
                  <c:v>20.569668103694191</c:v>
                </c:pt>
                <c:pt idx="9">
                  <c:v>2.3064140939029589</c:v>
                </c:pt>
                <c:pt idx="10">
                  <c:v>0.35445624035842482</c:v>
                </c:pt>
              </c:numCache>
            </c:numRef>
          </c:val>
        </c:ser>
        <c:ser>
          <c:idx val="1"/>
          <c:order val="1"/>
          <c:tx>
            <c:strRef>
              <c:f>Foglio2!$C$3</c:f>
              <c:strCache>
                <c:ptCount val="1"/>
                <c:pt idx="0">
                  <c:v>Citrus medica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05AB19"/>
              </a:solidFill>
            </a:ln>
          </c:spPr>
          <c:cat>
            <c:strRef>
              <c:f>Foglio2!$A$4:$A$14</c:f>
              <c:strCache>
                <c:ptCount val="11"/>
                <c:pt idx="0">
                  <c:v>G</c:v>
                </c:pt>
                <c:pt idx="1">
                  <c:v>N</c:v>
                </c:pt>
                <c:pt idx="2">
                  <c:v>C</c:v>
                </c:pt>
                <c:pt idx="3">
                  <c:v>M</c:v>
                </c:pt>
                <c:pt idx="4">
                  <c:v>L</c:v>
                </c:pt>
                <c:pt idx="5">
                  <c:v>S</c:v>
                </c:pt>
                <c:pt idx="6">
                  <c:v>β-P</c:v>
                </c:pt>
                <c:pt idx="7">
                  <c:v>α-P</c:v>
                </c:pt>
                <c:pt idx="8">
                  <c:v>γ-T</c:v>
                </c:pt>
                <c:pt idx="9">
                  <c:v>Ge+Ne</c:v>
                </c:pt>
                <c:pt idx="10">
                  <c:v>α-Th</c:v>
                </c:pt>
              </c:strCache>
            </c:strRef>
          </c:cat>
          <c:val>
            <c:numRef>
              <c:f>Foglio2!$C$4:$C$14</c:f>
              <c:numCache>
                <c:formatCode>General</c:formatCode>
                <c:ptCount val="11"/>
                <c:pt idx="0">
                  <c:v>1.106761600297316</c:v>
                </c:pt>
                <c:pt idx="1">
                  <c:v>0.71645035599642859</c:v>
                </c:pt>
                <c:pt idx="2">
                  <c:v>0.52071832213905311</c:v>
                </c:pt>
                <c:pt idx="3">
                  <c:v>1.2973837463090119</c:v>
                </c:pt>
                <c:pt idx="4">
                  <c:v>57.980941749967222</c:v>
                </c:pt>
                <c:pt idx="5">
                  <c:v>2.1066782826051345</c:v>
                </c:pt>
                <c:pt idx="6">
                  <c:v>13.028576298401354</c:v>
                </c:pt>
                <c:pt idx="7">
                  <c:v>2.0420353924712131</c:v>
                </c:pt>
                <c:pt idx="8">
                  <c:v>18.395926141884267</c:v>
                </c:pt>
                <c:pt idx="9">
                  <c:v>2.4260414680636138</c:v>
                </c:pt>
                <c:pt idx="10">
                  <c:v>0.35126094874972708</c:v>
                </c:pt>
              </c:numCache>
            </c:numRef>
          </c:val>
        </c:ser>
        <c:axId val="45913600"/>
        <c:axId val="46495232"/>
      </c:barChart>
      <c:catAx>
        <c:axId val="45913600"/>
        <c:scaling>
          <c:orientation val="minMax"/>
        </c:scaling>
        <c:axPos val="b"/>
        <c:tickLblPos val="nextTo"/>
        <c:txPr>
          <a:bodyPr/>
          <a:lstStyle/>
          <a:p>
            <a:pPr>
              <a:defRPr sz="2000"/>
            </a:pPr>
            <a:endParaRPr lang="it-IT"/>
          </a:p>
        </c:txPr>
        <c:crossAx val="46495232"/>
        <c:crosses val="autoZero"/>
        <c:auto val="1"/>
        <c:lblAlgn val="ctr"/>
        <c:lblOffset val="100"/>
      </c:catAx>
      <c:valAx>
        <c:axId val="4649523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2000"/>
            </a:pPr>
            <a:endParaRPr lang="it-IT"/>
          </a:p>
        </c:txPr>
        <c:crossAx val="459136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920188230909317"/>
          <c:y val="0.27502193502713168"/>
          <c:w val="0.2102646404868185"/>
          <c:h val="0.14575183536840533"/>
        </c:manualLayout>
      </c:layout>
      <c:txPr>
        <a:bodyPr/>
        <a:lstStyle/>
        <a:p>
          <a:pPr>
            <a:defRPr sz="2000"/>
          </a:pPr>
          <a:endParaRPr lang="it-IT"/>
        </a:p>
      </c:txPr>
    </c:legend>
    <c:plotVisOnly val="1"/>
    <c:dispBlanksAs val="gap"/>
  </c:chart>
  <c:spPr>
    <a:solidFill>
      <a:schemeClr val="bg1">
        <a:alpha val="88000"/>
      </a:schemeClr>
    </a:solidFill>
    <a:ln w="76200">
      <a:solidFill>
        <a:srgbClr val="00B050"/>
      </a:solidFill>
    </a:ln>
  </c:spPr>
  <c:externalData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4DE2B33-F9BA-4F8B-99A4-B1C1C34E93D2}" type="datetimeFigureOut">
              <a:rPr lang="it-IT"/>
              <a:pPr>
                <a:defRPr/>
              </a:pPr>
              <a:t>08/07/2012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  <a:endParaRPr lang="it-IT" noProof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65B10D7-E9C8-4A90-8295-1B02E8F4C4A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561247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6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8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0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2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andfonline.com/action/doSearch?action=runSearch&amp;type=advanced&amp;result=true&amp;prevSearch=+authorsfield:(Tundis,+Rosa)" TargetMode="External"/><Relationship Id="rId13" Type="http://schemas.openxmlformats.org/officeDocument/2006/relationships/hyperlink" Target="http://www.tandfonline.com/action/doSearch?action=runSearch&amp;type=advanced&amp;result=true&amp;prevSearch=+authorsfield:(Statti,+Giancarlo+A.)" TargetMode="External"/><Relationship Id="rId3" Type="http://schemas.openxmlformats.org/officeDocument/2006/relationships/hyperlink" Target="http://www.tandfonline.com/loi/gnpl20?open=25" TargetMode="External"/><Relationship Id="rId7" Type="http://schemas.openxmlformats.org/officeDocument/2006/relationships/hyperlink" Target="http://www.tandfonline.com/action/doSearch?action=runSearch&amp;type=advanced&amp;result=true&amp;prevSearch=+authorsfield:(Menichini,+Federica)" TargetMode="External"/><Relationship Id="rId12" Type="http://schemas.openxmlformats.org/officeDocument/2006/relationships/hyperlink" Target="http://www.tandfonline.com/action/doSearch?action=runSearch&amp;type=advanced&amp;result=true&amp;prevSearch=+authorsfield:(Conforti,+Filomena)" TargetMode="External"/><Relationship Id="rId2" Type="http://schemas.openxmlformats.org/officeDocument/2006/relationships/slide" Target="../slides/slide18.xml"/><Relationship Id="rId16" Type="http://schemas.openxmlformats.org/officeDocument/2006/relationships/hyperlink" Target="http://www.tandfonline.com/action/doSearch?action=runSearch&amp;type=advanced&amp;result=true&amp;prevSearch=+authorsfield:(Menichini,+Francesco)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tandfonline.com/doi/pdf/10.1080/14786410902900085" TargetMode="External"/><Relationship Id="rId11" Type="http://schemas.openxmlformats.org/officeDocument/2006/relationships/hyperlink" Target="http://www.tandfonline.com/action/doSearch?action=runSearch&amp;type=advanced&amp;result=true&amp;prevSearch=+authorsfield:(Loizzo,+Monica+R.)" TargetMode="External"/><Relationship Id="rId5" Type="http://schemas.openxmlformats.org/officeDocument/2006/relationships/hyperlink" Target="http://www.tandfonline.com/na101/home/literatum/publisher/tandf/journals/content/gnpl20/2011/gnpl20.v025.i08/14786410902900085/production/14786410902900085.fp.png_v03" TargetMode="External"/><Relationship Id="rId15" Type="http://schemas.openxmlformats.org/officeDocument/2006/relationships/hyperlink" Target="http://www.tandfonline.com/action/doSearch?action=runSearch&amp;type=advanced&amp;result=true&amp;prevSearch=+authorsfield:(Bettini,+Ruggero)" TargetMode="External"/><Relationship Id="rId10" Type="http://schemas.openxmlformats.org/officeDocument/2006/relationships/hyperlink" Target="http://www.tandfonline.com/action/doSearch?action=runSearch&amp;type=advanced&amp;result=true&amp;prevSearch=+authorsfield:(de+Cindio,+Bruno)" TargetMode="External"/><Relationship Id="rId4" Type="http://schemas.openxmlformats.org/officeDocument/2006/relationships/hyperlink" Target="http://www.tandfonline.com/toc/gnpl20/25/8" TargetMode="External"/><Relationship Id="rId9" Type="http://schemas.openxmlformats.org/officeDocument/2006/relationships/hyperlink" Target="http://www.tandfonline.com/action/doSearch?action=runSearch&amp;type=advanced&amp;result=true&amp;prevSearch=+authorsfield:(Bonesi,+Marco)" TargetMode="External"/><Relationship Id="rId14" Type="http://schemas.openxmlformats.org/officeDocument/2006/relationships/hyperlink" Target="http://www.tandfonline.com/action/doSearch?action=runSearch&amp;type=advanced&amp;result=true&amp;prevSearch=+authorsfield:(Menabeni,+Roberta)" TargetMode="Externa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bi.nlm.nih.gov/pubmed?term=Castaldo%20D%5bAuthor%5d&amp;cauthor=true&amp;cauthor_uid=21838291" TargetMode="External"/><Relationship Id="rId3" Type="http://schemas.openxmlformats.org/officeDocument/2006/relationships/hyperlink" Target="http://www.ncbi.nlm.nih.gov/pubmed?term=Servillo%20L%5bAuthor%5d&amp;cauthor=true&amp;cauthor_uid=21838291" TargetMode="External"/><Relationship Id="rId7" Type="http://schemas.openxmlformats.org/officeDocument/2006/relationships/hyperlink" Target="http://www.ncbi.nlm.nih.gov/pubmed?term=Cautela%20D%5bAuthor%5d&amp;cauthor=true&amp;cauthor_uid=21838291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ncbi.nlm.nih.gov/pubmed?term=Bata-Csere%20A%5bAuthor%5d&amp;cauthor=true&amp;cauthor_uid=21838291" TargetMode="External"/><Relationship Id="rId5" Type="http://schemas.openxmlformats.org/officeDocument/2006/relationships/hyperlink" Target="http://www.ncbi.nlm.nih.gov/pubmed?term=Balestrieri%20ML%5bAuthor%5d&amp;cauthor=true&amp;cauthor_uid=21838291" TargetMode="External"/><Relationship Id="rId4" Type="http://schemas.openxmlformats.org/officeDocument/2006/relationships/hyperlink" Target="http://www.ncbi.nlm.nih.gov/pubmed?term=Giovane%20A%5bAuthor%5d&amp;cauthor=true&amp;cauthor_uid=21838291" TargetMode="Externa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dirty="0" smtClean="0"/>
          </a:p>
        </p:txBody>
      </p:sp>
      <p:sp>
        <p:nvSpPr>
          <p:cNvPr id="38916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C6804CF-61C9-4EA2-B8CF-4AA5188E04E4}" type="slidenum">
              <a:rPr lang="it-I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it-IT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 smtClean="0"/>
              <a:t>Natural Product </a:t>
            </a:r>
            <a:r>
              <a:rPr lang="it-IT" b="1" dirty="0" err="1" smtClean="0"/>
              <a:t>Research</a:t>
            </a:r>
            <a:r>
              <a:rPr lang="it-IT" b="1" dirty="0" smtClean="0"/>
              <a:t>: </a:t>
            </a:r>
            <a:r>
              <a:rPr lang="it-IT" b="1" dirty="0" err="1" smtClean="0"/>
              <a:t>Formerly</a:t>
            </a:r>
            <a:r>
              <a:rPr lang="it-IT" b="1" dirty="0" smtClean="0"/>
              <a:t> Natural Product </a:t>
            </a:r>
            <a:r>
              <a:rPr lang="it-IT" b="1" dirty="0" err="1" smtClean="0"/>
              <a:t>Letters</a:t>
            </a:r>
            <a:endParaRPr lang="it-IT" b="1" dirty="0" smtClean="0"/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 smtClean="0">
                <a:hlinkClick r:id="rId3" action="ppaction://hlinkfile"/>
              </a:rPr>
              <a:t>Volume 25</a:t>
            </a:r>
            <a:r>
              <a:rPr lang="it-IT" b="1" dirty="0" smtClean="0"/>
              <a:t>, </a:t>
            </a:r>
            <a:r>
              <a:rPr lang="it-IT" b="1" dirty="0" err="1" smtClean="0">
                <a:hlinkClick r:id="rId4" action="ppaction://hlinkfile"/>
              </a:rPr>
              <a:t>Issue</a:t>
            </a:r>
            <a:r>
              <a:rPr lang="it-IT" b="1" dirty="0" smtClean="0">
                <a:hlinkClick r:id="rId4" action="ppaction://hlinkfile"/>
              </a:rPr>
              <a:t> 8</a:t>
            </a:r>
            <a:r>
              <a:rPr lang="it-IT" b="1" dirty="0" smtClean="0"/>
              <a:t>, 2011 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 err="1" smtClean="0"/>
              <a:t>Chemical</a:t>
            </a:r>
            <a:r>
              <a:rPr lang="it-IT" b="1" dirty="0" smtClean="0"/>
              <a:t> </a:t>
            </a:r>
            <a:r>
              <a:rPr lang="it-IT" b="1" dirty="0" err="1" smtClean="0"/>
              <a:t>composition</a:t>
            </a:r>
            <a:r>
              <a:rPr lang="it-IT" b="1" dirty="0" smtClean="0"/>
              <a:t> and </a:t>
            </a:r>
            <a:r>
              <a:rPr lang="it-IT" b="1" dirty="0" err="1" smtClean="0"/>
              <a:t>bioactivity</a:t>
            </a:r>
            <a:r>
              <a:rPr lang="it-IT" b="1" dirty="0" smtClean="0"/>
              <a:t> of </a:t>
            </a:r>
            <a:r>
              <a:rPr lang="it-IT" b="1" i="1" dirty="0" smtClean="0"/>
              <a:t>Citrus medica</a:t>
            </a:r>
            <a:r>
              <a:rPr lang="it-IT" b="1" dirty="0" smtClean="0"/>
              <a:t> L. cv. Diamante </a:t>
            </a:r>
            <a:r>
              <a:rPr lang="it-IT" b="1" dirty="0" err="1" smtClean="0"/>
              <a:t>essential</a:t>
            </a:r>
            <a:r>
              <a:rPr lang="it-IT" b="1" dirty="0" smtClean="0"/>
              <a:t> </a:t>
            </a:r>
            <a:r>
              <a:rPr lang="it-IT" b="1" dirty="0" err="1" smtClean="0"/>
              <a:t>oil</a:t>
            </a:r>
            <a:r>
              <a:rPr lang="it-IT" b="1" dirty="0" smtClean="0"/>
              <a:t> </a:t>
            </a:r>
            <a:r>
              <a:rPr lang="it-IT" b="1" dirty="0" err="1" smtClean="0"/>
              <a:t>obtained</a:t>
            </a:r>
            <a:r>
              <a:rPr lang="it-IT" b="1" dirty="0" smtClean="0"/>
              <a:t> by </a:t>
            </a:r>
            <a:r>
              <a:rPr lang="it-IT" b="1" dirty="0" err="1" smtClean="0"/>
              <a:t>hydrodistillation</a:t>
            </a:r>
            <a:r>
              <a:rPr lang="it-IT" b="1" dirty="0" smtClean="0"/>
              <a:t>, </a:t>
            </a:r>
            <a:r>
              <a:rPr lang="it-IT" b="1" dirty="0" err="1" smtClean="0"/>
              <a:t>cold</a:t>
            </a:r>
            <a:r>
              <a:rPr lang="it-IT" b="1" dirty="0" smtClean="0"/>
              <a:t>-pressing and </a:t>
            </a:r>
            <a:r>
              <a:rPr lang="it-IT" b="1" dirty="0" err="1" smtClean="0"/>
              <a:t>supercritical</a:t>
            </a:r>
            <a:r>
              <a:rPr lang="it-IT" b="1" dirty="0" smtClean="0"/>
              <a:t> carbon </a:t>
            </a:r>
            <a:r>
              <a:rPr lang="it-IT" b="1" dirty="0" err="1" smtClean="0"/>
              <a:t>dioxide</a:t>
            </a:r>
            <a:r>
              <a:rPr lang="it-IT" b="1" dirty="0" smtClean="0"/>
              <a:t> </a:t>
            </a:r>
            <a:r>
              <a:rPr lang="it-IT" b="1" dirty="0" err="1" smtClean="0"/>
              <a:t>extraction</a:t>
            </a:r>
            <a:endParaRPr lang="it-IT" b="1" dirty="0" smtClean="0"/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 err="1" smtClean="0">
                <a:hlinkClick r:id="rId5" action="ppaction://hlinkfile"/>
              </a:rPr>
              <a:t>Preview</a:t>
            </a:r>
            <a:r>
              <a:rPr lang="it-IT" dirty="0" err="1" smtClean="0">
                <a:hlinkClick r:id="rId6" action="ppaction://hlinkfile"/>
              </a:rPr>
              <a:t>Buy</a:t>
            </a:r>
            <a:r>
              <a:rPr lang="it-IT" dirty="0" smtClean="0">
                <a:hlinkClick r:id="rId6" action="ppaction://hlinkfile"/>
              </a:rPr>
              <a:t> </a:t>
            </a:r>
            <a:r>
              <a:rPr lang="it-IT" dirty="0" err="1" smtClean="0">
                <a:hlinkClick r:id="rId6" action="ppaction://hlinkfile"/>
              </a:rPr>
              <a:t>now</a:t>
            </a:r>
            <a:endParaRPr lang="it-IT" dirty="0" smtClean="0">
              <a:hlinkClick r:id="rId6" action="ppaction://hlinkfile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 smtClean="0"/>
              <a:t>DOI:</a:t>
            </a:r>
            <a:r>
              <a:rPr lang="it-IT" dirty="0" smtClean="0"/>
              <a:t>10.1080/14786410902900085</a:t>
            </a:r>
            <a:r>
              <a:rPr lang="it-IT" dirty="0" smtClean="0">
                <a:hlinkClick r:id="rId7" action="ppaction://hlinkfile"/>
              </a:rPr>
              <a:t>Federica </a:t>
            </a:r>
            <a:r>
              <a:rPr lang="it-IT" dirty="0" err="1" smtClean="0">
                <a:hlinkClick r:id="rId7" action="ppaction://hlinkfile"/>
              </a:rPr>
              <a:t>Menichini</a:t>
            </a:r>
            <a:r>
              <a:rPr lang="it-IT" baseline="30000" dirty="0" err="1" smtClean="0"/>
              <a:t>a</a:t>
            </a:r>
            <a:r>
              <a:rPr lang="it-IT" dirty="0" smtClean="0"/>
              <a:t>, </a:t>
            </a:r>
            <a:r>
              <a:rPr lang="it-IT" dirty="0" smtClean="0">
                <a:hlinkClick r:id="rId8" action="ppaction://hlinkfile"/>
              </a:rPr>
              <a:t>Rosa </a:t>
            </a:r>
            <a:r>
              <a:rPr lang="it-IT" dirty="0" err="1" smtClean="0">
                <a:hlinkClick r:id="rId8" action="ppaction://hlinkfile"/>
              </a:rPr>
              <a:t>Tundis</a:t>
            </a:r>
            <a:r>
              <a:rPr lang="it-IT" baseline="30000" dirty="0" err="1" smtClean="0"/>
              <a:t>a</a:t>
            </a:r>
            <a:r>
              <a:rPr lang="it-IT" baseline="30000" dirty="0" smtClean="0"/>
              <a:t>*</a:t>
            </a:r>
            <a:r>
              <a:rPr lang="it-IT" dirty="0" smtClean="0"/>
              <a:t>, </a:t>
            </a:r>
            <a:r>
              <a:rPr lang="it-IT" dirty="0" smtClean="0">
                <a:hlinkClick r:id="rId9" action="ppaction://hlinkfile"/>
              </a:rPr>
              <a:t>Marco </a:t>
            </a:r>
            <a:r>
              <a:rPr lang="it-IT" dirty="0" err="1" smtClean="0">
                <a:hlinkClick r:id="rId9" action="ppaction://hlinkfile"/>
              </a:rPr>
              <a:t>Bonesi</a:t>
            </a:r>
            <a:r>
              <a:rPr lang="it-IT" baseline="30000" dirty="0" err="1" smtClean="0"/>
              <a:t>a</a:t>
            </a:r>
            <a:r>
              <a:rPr lang="it-IT" dirty="0" smtClean="0"/>
              <a:t>, </a:t>
            </a:r>
            <a:r>
              <a:rPr lang="it-IT" dirty="0" smtClean="0">
                <a:hlinkClick r:id="rId10" action="ppaction://hlinkfile"/>
              </a:rPr>
              <a:t>Bruno de </a:t>
            </a:r>
            <a:r>
              <a:rPr lang="it-IT" dirty="0" err="1" smtClean="0">
                <a:hlinkClick r:id="rId10" action="ppaction://hlinkfile"/>
              </a:rPr>
              <a:t>Cindio</a:t>
            </a:r>
            <a:r>
              <a:rPr lang="it-IT" baseline="30000" dirty="0" err="1" smtClean="0"/>
              <a:t>b</a:t>
            </a:r>
            <a:r>
              <a:rPr lang="it-IT" dirty="0" smtClean="0"/>
              <a:t>, </a:t>
            </a:r>
            <a:r>
              <a:rPr lang="it-IT" dirty="0" smtClean="0">
                <a:hlinkClick r:id="rId11" action="ppaction://hlinkfile"/>
              </a:rPr>
              <a:t>Monica R. </a:t>
            </a:r>
            <a:r>
              <a:rPr lang="it-IT" dirty="0" err="1" smtClean="0">
                <a:hlinkClick r:id="rId11" action="ppaction://hlinkfile"/>
              </a:rPr>
              <a:t>Loizzo</a:t>
            </a:r>
            <a:r>
              <a:rPr lang="it-IT" baseline="30000" dirty="0" err="1" smtClean="0"/>
              <a:t>a</a:t>
            </a:r>
            <a:r>
              <a:rPr lang="it-IT" dirty="0" smtClean="0"/>
              <a:t>, </a:t>
            </a:r>
            <a:r>
              <a:rPr lang="it-IT" dirty="0" smtClean="0">
                <a:hlinkClick r:id="rId12" action="ppaction://hlinkfile"/>
              </a:rPr>
              <a:t>Filomena </a:t>
            </a:r>
            <a:r>
              <a:rPr lang="it-IT" dirty="0" err="1" smtClean="0">
                <a:hlinkClick r:id="rId12" action="ppaction://hlinkfile"/>
              </a:rPr>
              <a:t>Conforti</a:t>
            </a:r>
            <a:r>
              <a:rPr lang="it-IT" baseline="30000" dirty="0" err="1" smtClean="0"/>
              <a:t>a</a:t>
            </a:r>
            <a:r>
              <a:rPr lang="it-IT" dirty="0" smtClean="0"/>
              <a:t>, </a:t>
            </a:r>
            <a:r>
              <a:rPr lang="it-IT" dirty="0" smtClean="0">
                <a:hlinkClick r:id="rId13" action="ppaction://hlinkfile"/>
              </a:rPr>
              <a:t>Giancarlo A. </a:t>
            </a:r>
            <a:r>
              <a:rPr lang="it-IT" dirty="0" err="1" smtClean="0">
                <a:hlinkClick r:id="rId13" action="ppaction://hlinkfile"/>
              </a:rPr>
              <a:t>Statti</a:t>
            </a:r>
            <a:r>
              <a:rPr lang="it-IT" baseline="30000" dirty="0" err="1" smtClean="0"/>
              <a:t>a</a:t>
            </a:r>
            <a:r>
              <a:rPr lang="it-IT" dirty="0" smtClean="0"/>
              <a:t>, </a:t>
            </a:r>
            <a:r>
              <a:rPr lang="it-IT" dirty="0" smtClean="0">
                <a:hlinkClick r:id="rId14" action="ppaction://hlinkfile"/>
              </a:rPr>
              <a:t>Roberta </a:t>
            </a:r>
            <a:r>
              <a:rPr lang="it-IT" dirty="0" err="1" smtClean="0">
                <a:hlinkClick r:id="rId14" action="ppaction://hlinkfile"/>
              </a:rPr>
              <a:t>Menabeni</a:t>
            </a:r>
            <a:r>
              <a:rPr lang="it-IT" baseline="30000" dirty="0" err="1" smtClean="0"/>
              <a:t>c</a:t>
            </a:r>
            <a:r>
              <a:rPr lang="it-IT" dirty="0" smtClean="0"/>
              <a:t>, </a:t>
            </a:r>
            <a:r>
              <a:rPr lang="it-IT" dirty="0" smtClean="0">
                <a:hlinkClick r:id="rId15" action="ppaction://hlinkfile"/>
              </a:rPr>
              <a:t>Ruggero </a:t>
            </a:r>
            <a:r>
              <a:rPr lang="it-IT" dirty="0" err="1" smtClean="0">
                <a:hlinkClick r:id="rId15" action="ppaction://hlinkfile"/>
              </a:rPr>
              <a:t>Bettini</a:t>
            </a:r>
            <a:r>
              <a:rPr lang="it-IT" baseline="30000" dirty="0" err="1" smtClean="0"/>
              <a:t>c</a:t>
            </a:r>
            <a:r>
              <a:rPr lang="it-IT" dirty="0" smtClean="0"/>
              <a:t> &amp; </a:t>
            </a:r>
            <a:r>
              <a:rPr lang="it-IT" dirty="0" smtClean="0">
                <a:hlinkClick r:id="rId16" action="ppaction://hlinkfile"/>
              </a:rPr>
              <a:t>Francesco </a:t>
            </a:r>
            <a:r>
              <a:rPr lang="it-IT" dirty="0" err="1" smtClean="0">
                <a:hlinkClick r:id="rId16" action="ppaction://hlinkfile"/>
              </a:rPr>
              <a:t>Menichini</a:t>
            </a:r>
            <a:r>
              <a:rPr lang="it-IT" baseline="30000" dirty="0" err="1" smtClean="0"/>
              <a:t>a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err="1" smtClean="0"/>
              <a:t>pages</a:t>
            </a:r>
            <a:r>
              <a:rPr lang="it-IT" dirty="0" smtClean="0"/>
              <a:t> 789-799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The chemical composition of the essential oil of </a:t>
            </a:r>
            <a:r>
              <a:rPr lang="en-US" i="1" dirty="0" smtClean="0"/>
              <a:t>Citrus </a:t>
            </a:r>
            <a:r>
              <a:rPr lang="en-US" i="1" dirty="0" err="1" smtClean="0"/>
              <a:t>medica</a:t>
            </a:r>
            <a:r>
              <a:rPr lang="en-US" dirty="0" smtClean="0"/>
              <a:t> L. cv. Diamante peel obtained by </a:t>
            </a:r>
            <a:r>
              <a:rPr lang="en-US" dirty="0" err="1" smtClean="0"/>
              <a:t>hydrodistillation</a:t>
            </a:r>
            <a:r>
              <a:rPr lang="en-US" dirty="0" smtClean="0"/>
              <a:t>, cold-pressing and supercritical carbon dioxide extraction techniques was determined by GC/MS analysis. Forty-six components were fully </a:t>
            </a:r>
            <a:r>
              <a:rPr lang="en-US" dirty="0" err="1" smtClean="0"/>
              <a:t>characterised</a:t>
            </a:r>
            <a:r>
              <a:rPr lang="en-US" dirty="0" smtClean="0"/>
              <a:t>. Limonene and γ-</a:t>
            </a:r>
            <a:r>
              <a:rPr lang="en-US" dirty="0" err="1" smtClean="0"/>
              <a:t>terpinene</a:t>
            </a:r>
            <a:r>
              <a:rPr lang="en-US" dirty="0" smtClean="0"/>
              <a:t> were the major components of the oils obtained by </a:t>
            </a:r>
            <a:r>
              <a:rPr lang="en-US" dirty="0" err="1" smtClean="0"/>
              <a:t>hydrodistillation</a:t>
            </a:r>
            <a:r>
              <a:rPr lang="en-US" dirty="0" smtClean="0"/>
              <a:t> (HD) and cold-pressing (CP), while </a:t>
            </a:r>
            <a:r>
              <a:rPr lang="en-US" dirty="0" err="1" smtClean="0"/>
              <a:t>citropten</a:t>
            </a:r>
            <a:r>
              <a:rPr lang="en-US" dirty="0" smtClean="0"/>
              <a:t> was the major constituent in the oil obtained by supercritical carbon dioxide extraction (SFE). </a:t>
            </a:r>
            <a:r>
              <a:rPr lang="en-US" dirty="0" err="1" smtClean="0"/>
              <a:t>Acetylcholinesterase</a:t>
            </a:r>
            <a:r>
              <a:rPr lang="en-US" dirty="0" smtClean="0"/>
              <a:t> (</a:t>
            </a:r>
            <a:r>
              <a:rPr lang="en-US" dirty="0" err="1" smtClean="0"/>
              <a:t>AChE</a:t>
            </a:r>
            <a:r>
              <a:rPr lang="en-US" dirty="0" smtClean="0"/>
              <a:t>) and </a:t>
            </a:r>
            <a:r>
              <a:rPr lang="en-US" dirty="0" err="1" smtClean="0"/>
              <a:t>butyrylcholinesterase</a:t>
            </a:r>
            <a:r>
              <a:rPr lang="en-US" dirty="0" smtClean="0"/>
              <a:t> (</a:t>
            </a:r>
            <a:r>
              <a:rPr lang="en-US" dirty="0" err="1" smtClean="0"/>
              <a:t>BChE</a:t>
            </a:r>
            <a:r>
              <a:rPr lang="en-US" dirty="0" smtClean="0"/>
              <a:t>) inhibitory activities were evaluated. The essential oil obtained by </a:t>
            </a:r>
            <a:r>
              <a:rPr lang="en-US" dirty="0" err="1" smtClean="0"/>
              <a:t>hydrodistillation</a:t>
            </a:r>
            <a:r>
              <a:rPr lang="en-US" dirty="0" smtClean="0"/>
              <a:t> exerted the highest inhibitory activity against </a:t>
            </a:r>
            <a:r>
              <a:rPr lang="en-US" dirty="0" err="1" smtClean="0"/>
              <a:t>BChE</a:t>
            </a:r>
            <a:r>
              <a:rPr lang="en-US" dirty="0" smtClean="0"/>
              <a:t> (IC</a:t>
            </a:r>
            <a:r>
              <a:rPr lang="en-US" baseline="-25000" dirty="0" smtClean="0"/>
              <a:t>50</a:t>
            </a:r>
            <a:r>
              <a:rPr lang="en-US" dirty="0" smtClean="0"/>
              <a:t> value of 154.6 µg mL</a:t>
            </a:r>
            <a:r>
              <a:rPr lang="en-US" baseline="30000" dirty="0" smtClean="0"/>
              <a:t>−1</a:t>
            </a:r>
            <a:r>
              <a:rPr lang="en-US" dirty="0" smtClean="0"/>
              <a:t>) and </a:t>
            </a:r>
            <a:r>
              <a:rPr lang="en-US" dirty="0" err="1" smtClean="0"/>
              <a:t>AChE</a:t>
            </a:r>
            <a:r>
              <a:rPr lang="en-US" dirty="0" smtClean="0"/>
              <a:t> (IC</a:t>
            </a:r>
            <a:r>
              <a:rPr lang="en-US" baseline="-25000" dirty="0" smtClean="0"/>
              <a:t>50</a:t>
            </a:r>
            <a:r>
              <a:rPr lang="en-US" dirty="0" smtClean="0"/>
              <a:t> value of 171.3 µg mL</a:t>
            </a:r>
            <a:r>
              <a:rPr lang="en-US" baseline="30000" dirty="0" smtClean="0"/>
              <a:t>−1</a:t>
            </a:r>
            <a:r>
              <a:rPr lang="en-US" dirty="0" smtClean="0"/>
              <a:t>). Interestingly, the oil obtained by cold-pressing exhibited a selective inhibitory activity against </a:t>
            </a:r>
            <a:r>
              <a:rPr lang="en-US" dirty="0" err="1" smtClean="0"/>
              <a:t>AChE</a:t>
            </a:r>
            <a:r>
              <a:rPr lang="en-US" dirty="0" smtClean="0"/>
              <a:t>. The essential oils have also been evaluated for the inhibition of NO production in LPS induced RAW 264.7 macrophages. The oil obtained by </a:t>
            </a:r>
            <a:r>
              <a:rPr lang="en-US" dirty="0" err="1" smtClean="0"/>
              <a:t>hydrodistillation</a:t>
            </a:r>
            <a:r>
              <a:rPr lang="en-US" dirty="0" smtClean="0"/>
              <a:t> exerted a significant inhibition of NO production with an IC</a:t>
            </a:r>
            <a:r>
              <a:rPr lang="en-US" baseline="-25000" dirty="0" smtClean="0"/>
              <a:t>50</a:t>
            </a:r>
            <a:r>
              <a:rPr lang="en-US" dirty="0" smtClean="0"/>
              <a:t> value of 17 µg mL</a:t>
            </a:r>
            <a:r>
              <a:rPr lang="en-US" baseline="30000" dirty="0" smtClean="0"/>
              <a:t>−1</a:t>
            </a:r>
            <a:r>
              <a:rPr lang="en-US" dirty="0" smtClean="0"/>
              <a:t> (IC</a:t>
            </a:r>
            <a:r>
              <a:rPr lang="en-US" baseline="-25000" dirty="0" smtClean="0"/>
              <a:t>50</a:t>
            </a:r>
            <a:r>
              <a:rPr lang="en-US" dirty="0" smtClean="0"/>
              <a:t> of positive control 53 µg mL</a:t>
            </a:r>
            <a:r>
              <a:rPr lang="en-US" baseline="30000" dirty="0" smtClean="0"/>
              <a:t>−1</a:t>
            </a:r>
            <a:r>
              <a:rPr lang="en-US" dirty="0" smtClean="0"/>
              <a:t>).</a:t>
            </a:r>
            <a:endParaRPr lang="it-IT" dirty="0"/>
          </a:p>
        </p:txBody>
      </p:sp>
      <p:sp>
        <p:nvSpPr>
          <p:cNvPr id="4506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6CA61E9-5AFD-4C2F-B926-0D7A6F84FA76}" type="slidenum">
              <a:rPr lang="it-I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it-IT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it-IT" smtClean="0"/>
              <a:t>Flavedo limone</a:t>
            </a:r>
          </a:p>
        </p:txBody>
      </p:sp>
      <p:sp>
        <p:nvSpPr>
          <p:cNvPr id="46084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1F835E-1330-4DC5-82F1-D976C562D616}" type="slidenum">
              <a:rPr lang="it-I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it-IT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it-IT" dirty="0" err="1" smtClean="0"/>
              <a:t>Flavedo</a:t>
            </a:r>
            <a:r>
              <a:rPr lang="it-IT" dirty="0" smtClean="0"/>
              <a:t> cedro sano</a:t>
            </a:r>
          </a:p>
        </p:txBody>
      </p:sp>
      <p:sp>
        <p:nvSpPr>
          <p:cNvPr id="47108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003BEE-98D5-439C-A2A1-BCA16CB476D4}" type="slidenum">
              <a:rPr lang="it-I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it-IT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Quinic</a:t>
            </a:r>
            <a:r>
              <a:rPr lang="en-US" dirty="0" smtClean="0"/>
              <a:t> acid is an organic acid which is found in cinchona bark and elsewhere in plants. More specifically, </a:t>
            </a:r>
            <a:r>
              <a:rPr lang="en-US" dirty="0" err="1" smtClean="0"/>
              <a:t>quinic</a:t>
            </a:r>
            <a:r>
              <a:rPr lang="en-US" dirty="0" smtClean="0"/>
              <a:t> acid is a crystalline acid obtained from cinchona bark, coffee beans, tobacco leaves, carrot leaves, apples, peaches, pears, plums, vegetables etc. </a:t>
            </a:r>
            <a:r>
              <a:rPr lang="en-US" dirty="0" err="1" smtClean="0"/>
              <a:t>Quinic</a:t>
            </a:r>
            <a:r>
              <a:rPr lang="en-US" dirty="0" smtClean="0"/>
              <a:t> acid and </a:t>
            </a:r>
            <a:r>
              <a:rPr lang="en-US" dirty="0" err="1" smtClean="0"/>
              <a:t>Shikimic</a:t>
            </a:r>
            <a:r>
              <a:rPr lang="en-US" dirty="0" smtClean="0"/>
              <a:t> acid are key intermediates in the biosynthesis of aromatic compounds in living systems. </a:t>
            </a:r>
            <a:r>
              <a:rPr lang="en-US" dirty="0" err="1" smtClean="0"/>
              <a:t>Quinic</a:t>
            </a:r>
            <a:r>
              <a:rPr lang="en-US" dirty="0" smtClean="0"/>
              <a:t> acid can also be made synthetically by hydrolysis of </a:t>
            </a:r>
            <a:r>
              <a:rPr lang="en-US" dirty="0" err="1" smtClean="0"/>
              <a:t>chlorogenic</a:t>
            </a:r>
            <a:r>
              <a:rPr lang="en-US" dirty="0" smtClean="0"/>
              <a:t> acid. </a:t>
            </a:r>
            <a:r>
              <a:rPr lang="en-US" dirty="0" err="1" smtClean="0"/>
              <a:t>Quinic</a:t>
            </a:r>
            <a:r>
              <a:rPr lang="en-US" dirty="0" smtClean="0"/>
              <a:t> acid is implicated in the perceived acidity of coffee.</a:t>
            </a:r>
            <a:endParaRPr lang="it-IT" dirty="0" smtClean="0"/>
          </a:p>
          <a:p>
            <a:pPr eaLnBrk="1" hangingPunct="1">
              <a:spcBef>
                <a:spcPct val="0"/>
              </a:spcBef>
            </a:pPr>
            <a:endParaRPr lang="it-IT" dirty="0" smtClean="0"/>
          </a:p>
        </p:txBody>
      </p:sp>
      <p:sp>
        <p:nvSpPr>
          <p:cNvPr id="48132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BA97604-D7EA-483A-A2A8-D42C55A91A36}" type="slidenum">
              <a:rPr lang="it-I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it-IT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it-IT" dirty="0" err="1" smtClean="0"/>
              <a:t>Stachydrine</a:t>
            </a:r>
            <a:endParaRPr lang="it-IT" dirty="0" smtClean="0"/>
          </a:p>
          <a:p>
            <a:pPr eaLnBrk="1" hangingPunct="1">
              <a:spcBef>
                <a:spcPct val="0"/>
              </a:spcBef>
            </a:pPr>
            <a:r>
              <a:rPr lang="en-US" dirty="0" err="1" smtClean="0"/>
              <a:t>Proline</a:t>
            </a:r>
            <a:r>
              <a:rPr lang="en-US" dirty="0" smtClean="0"/>
              <a:t> </a:t>
            </a:r>
            <a:r>
              <a:rPr lang="en-US" dirty="0" err="1" smtClean="0"/>
              <a:t>betaine</a:t>
            </a:r>
            <a:r>
              <a:rPr lang="en-US" dirty="0" smtClean="0"/>
              <a:t> is an </a:t>
            </a:r>
            <a:r>
              <a:rPr lang="en-US" dirty="0" err="1" smtClean="0"/>
              <a:t>osmoprotective</a:t>
            </a:r>
            <a:r>
              <a:rPr lang="en-US" dirty="0" smtClean="0"/>
              <a:t> compound found in urine. It is thought to serve an </a:t>
            </a:r>
            <a:r>
              <a:rPr lang="en-US" dirty="0" err="1" smtClean="0"/>
              <a:t>osmoprotective</a:t>
            </a:r>
            <a:r>
              <a:rPr lang="en-US" dirty="0" smtClean="0"/>
              <a:t> role for the kidney. </a:t>
            </a:r>
            <a:r>
              <a:rPr lang="en-US" dirty="0" err="1" smtClean="0"/>
              <a:t>Proline</a:t>
            </a:r>
            <a:r>
              <a:rPr lang="en-US" dirty="0" smtClean="0"/>
              <a:t> </a:t>
            </a:r>
            <a:r>
              <a:rPr lang="en-US" dirty="0" err="1" smtClean="0"/>
              <a:t>betaine</a:t>
            </a:r>
            <a:r>
              <a:rPr lang="en-US" dirty="0" smtClean="0"/>
              <a:t> is a </a:t>
            </a:r>
            <a:r>
              <a:rPr lang="en-US" dirty="0" err="1" smtClean="0"/>
              <a:t>glycine</a:t>
            </a:r>
            <a:r>
              <a:rPr lang="en-US" dirty="0" smtClean="0"/>
              <a:t> </a:t>
            </a:r>
            <a:r>
              <a:rPr lang="en-US" dirty="0" err="1" smtClean="0"/>
              <a:t>betaine</a:t>
            </a:r>
            <a:r>
              <a:rPr lang="en-US" dirty="0" smtClean="0"/>
              <a:t> analogue found in many citrus foods. Elevated levels of </a:t>
            </a:r>
            <a:r>
              <a:rPr lang="en-US" dirty="0" err="1" smtClean="0"/>
              <a:t>proline</a:t>
            </a:r>
            <a:r>
              <a:rPr lang="en-US" dirty="0" smtClean="0"/>
              <a:t> </a:t>
            </a:r>
            <a:r>
              <a:rPr lang="en-US" dirty="0" err="1" smtClean="0"/>
              <a:t>betaine</a:t>
            </a:r>
            <a:r>
              <a:rPr lang="en-US" dirty="0" smtClean="0"/>
              <a:t> in human urine are found after the consumption of citrus fruits and juices (PMID: 18060588)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endParaRPr lang="vi-VN" dirty="0" smtClean="0"/>
          </a:p>
          <a:p>
            <a:r>
              <a:rPr lang="vi-VN" dirty="0" smtClean="0">
                <a:hlinkClick r:id="" action="ppaction://hlinkfile" tooltip="Journal of agricultural and food chemistry."/>
              </a:rPr>
              <a:t>J Agric Food Chem.</a:t>
            </a:r>
            <a:r>
              <a:rPr lang="vi-VN" dirty="0" smtClean="0"/>
              <a:t> 2011 Sep 14;59(17):9410-6. Epub 2011 Aug 12.</a:t>
            </a:r>
          </a:p>
          <a:p>
            <a:r>
              <a:rPr lang="vi-VN" b="1" dirty="0" smtClean="0"/>
              <a:t>Betaines in fruits of Citrus genus plants.</a:t>
            </a:r>
          </a:p>
          <a:p>
            <a:r>
              <a:rPr lang="vi-VN" dirty="0" smtClean="0">
                <a:hlinkClick r:id="rId3" action="ppaction://hlinkfile"/>
              </a:rPr>
              <a:t>Servillo L</a:t>
            </a:r>
            <a:r>
              <a:rPr lang="vi-VN" dirty="0" smtClean="0"/>
              <a:t>, </a:t>
            </a:r>
            <a:r>
              <a:rPr lang="vi-VN" dirty="0" smtClean="0">
                <a:hlinkClick r:id="rId4" action="ppaction://hlinkfile"/>
              </a:rPr>
              <a:t>Giovane A</a:t>
            </a:r>
            <a:r>
              <a:rPr lang="vi-VN" dirty="0" smtClean="0"/>
              <a:t>, </a:t>
            </a:r>
            <a:r>
              <a:rPr lang="vi-VN" dirty="0" smtClean="0">
                <a:hlinkClick r:id="rId5" action="ppaction://hlinkfile"/>
              </a:rPr>
              <a:t>Balestrieri ML</a:t>
            </a:r>
            <a:r>
              <a:rPr lang="vi-VN" dirty="0" smtClean="0"/>
              <a:t>, </a:t>
            </a:r>
            <a:r>
              <a:rPr lang="vi-VN" dirty="0" smtClean="0">
                <a:hlinkClick r:id="rId6" action="ppaction://hlinkfile"/>
              </a:rPr>
              <a:t>Bata-Csere A</a:t>
            </a:r>
            <a:r>
              <a:rPr lang="vi-VN" dirty="0" smtClean="0"/>
              <a:t>, </a:t>
            </a:r>
            <a:r>
              <a:rPr lang="vi-VN" dirty="0" smtClean="0">
                <a:hlinkClick r:id="rId7" action="ppaction://hlinkfile"/>
              </a:rPr>
              <a:t>Cautela D</a:t>
            </a:r>
            <a:r>
              <a:rPr lang="vi-VN" dirty="0" smtClean="0"/>
              <a:t>, </a:t>
            </a:r>
            <a:r>
              <a:rPr lang="vi-VN" dirty="0" smtClean="0">
                <a:hlinkClick r:id="rId8" action="ppaction://hlinkfile"/>
              </a:rPr>
              <a:t>Castaldo D</a:t>
            </a:r>
            <a:r>
              <a:rPr lang="vi-VN" dirty="0" smtClean="0"/>
              <a:t>.</a:t>
            </a:r>
          </a:p>
          <a:p>
            <a:r>
              <a:rPr lang="vi-VN" b="1" dirty="0" smtClean="0"/>
              <a:t>Source</a:t>
            </a:r>
          </a:p>
          <a:p>
            <a:r>
              <a:rPr lang="vi-VN" dirty="0" smtClean="0"/>
              <a:t>Dipartimento di Biochimica e Biofisica, II Università degli Studi di Napoli, via L. De Crecchio 7, 80138 Naples, Italy. luigi.servillo@unina2.it</a:t>
            </a:r>
          </a:p>
          <a:p>
            <a:r>
              <a:rPr lang="vi-VN" b="1" dirty="0" smtClean="0"/>
              <a:t>Abstract</a:t>
            </a:r>
          </a:p>
          <a:p>
            <a:r>
              <a:rPr lang="vi-VN" dirty="0" smtClean="0"/>
              <a:t>Numerous compounds, many of them osmolytes, were quantified in natural juices and in frozen concentrate juices from fruits of plants of the Citrus genus. L-proline, N-methyl-L-proline (hygric acid), N,N-dimethyl-L-proline (stachydrine), 4-hydroxy-L-prolinebetaine (betonicine), 4-hydroxy-L-proline, </a:t>
            </a:r>
            <a:r>
              <a:rPr lang="el-GR" dirty="0" smtClean="0"/>
              <a:t>γ-</a:t>
            </a:r>
            <a:r>
              <a:rPr lang="vi-VN" dirty="0" smtClean="0"/>
              <a:t>aminobutyric acid (Gaba), 3-carboxypropyltrimethylammonium (GabaBet), N-methylnicotinic acid (trigonelline), and choline in the fruit juices of yellow orange, blood orange, lemon, mandarin, bitter orange (Citrus aurantium), chinotto (Citrus myrtifolia), and grapefruit were analyzed by sensitive HPLC-ESI-tandem mass spectrometry procedure. It was found that the most represented osmolytes in the juices, that is, L-proline, stachydrine, and betonicine, can be quantified with minimal sample preparation and short analysis time (about 1 min) also by flow injection analysis (FIA) ESI-MS/MS with the same results as obtained by HPLC ESI-MS/MS. In all of the juices, discrete amounts of choline and trigonelline were present. Conversely, GabaBet was always below detection limits. Notably, N-methyl-L-proline and 4-hydroxy-L-prolinebetaine, which were discovered for the first time in the juice of bergamot (Citrus bergamia Risso et Poit), are also present in all of the citrus juices examined.</a:t>
            </a:r>
          </a:p>
          <a:p>
            <a:pPr eaLnBrk="1" hangingPunct="1">
              <a:spcBef>
                <a:spcPct val="0"/>
              </a:spcBef>
            </a:pPr>
            <a:endParaRPr lang="it-IT" dirty="0" smtClean="0"/>
          </a:p>
        </p:txBody>
      </p:sp>
      <p:sp>
        <p:nvSpPr>
          <p:cNvPr id="49156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0C8F0C-884D-490A-BC04-16DAE612DF96}" type="slidenum">
              <a:rPr lang="it-I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it-IT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dirty="0" smtClean="0"/>
          </a:p>
        </p:txBody>
      </p:sp>
      <p:sp>
        <p:nvSpPr>
          <p:cNvPr id="5018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AFD9F50-BD80-4DB9-BC88-E4DA273D6D6D}" type="slidenum">
              <a:rPr lang="it-I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it-IT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it-IT" dirty="0" smtClean="0"/>
              <a:t>Dall’alto </a:t>
            </a:r>
            <a:r>
              <a:rPr lang="it-IT" dirty="0" err="1" smtClean="0"/>
              <a:t>flavedo</a:t>
            </a:r>
            <a:r>
              <a:rPr lang="it-IT" dirty="0" smtClean="0"/>
              <a:t> cedro supposto sano</a:t>
            </a:r>
          </a:p>
          <a:p>
            <a:pPr eaLnBrk="1" hangingPunct="1">
              <a:spcBef>
                <a:spcPct val="0"/>
              </a:spcBef>
            </a:pPr>
            <a:r>
              <a:rPr lang="it-IT" dirty="0" err="1" smtClean="0"/>
              <a:t>Flavedo</a:t>
            </a:r>
            <a:r>
              <a:rPr lang="it-IT" dirty="0" smtClean="0"/>
              <a:t> con muffa bianca </a:t>
            </a:r>
          </a:p>
          <a:p>
            <a:pPr eaLnBrk="1" hangingPunct="1">
              <a:spcBef>
                <a:spcPct val="0"/>
              </a:spcBef>
            </a:pPr>
            <a:r>
              <a:rPr lang="it-IT" i="1" dirty="0" err="1" smtClean="0"/>
              <a:t>Penicillium</a:t>
            </a:r>
            <a:r>
              <a:rPr lang="it-IT" i="1" dirty="0" smtClean="0"/>
              <a:t> </a:t>
            </a:r>
            <a:r>
              <a:rPr lang="it-IT" i="1" dirty="0" err="1" smtClean="0"/>
              <a:t>digitatum</a:t>
            </a:r>
            <a:r>
              <a:rPr lang="it-IT" dirty="0" smtClean="0"/>
              <a:t> perché la muffa diventa verde</a:t>
            </a:r>
          </a:p>
        </p:txBody>
      </p:sp>
      <p:sp>
        <p:nvSpPr>
          <p:cNvPr id="51204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C90CAB2-44AE-4E83-BBB5-899BA2B10188}" type="slidenum">
              <a:rPr lang="it-I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it-IT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5B10D7-E9C8-4A90-8295-1B02E8F4C4A7}" type="slidenum">
              <a:rPr lang="it-IT" smtClean="0"/>
              <a:pPr>
                <a:defRPr/>
              </a:pPr>
              <a:t>27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5799164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it-IT" dirty="0" err="1" smtClean="0"/>
              <a:t>Cosy</a:t>
            </a:r>
            <a:r>
              <a:rPr lang="it-IT" dirty="0" smtClean="0"/>
              <a:t> cedro </a:t>
            </a:r>
            <a:r>
              <a:rPr lang="it-IT" dirty="0" err="1" smtClean="0"/>
              <a:t>flavedo</a:t>
            </a:r>
            <a:r>
              <a:rPr lang="it-IT" dirty="0" smtClean="0"/>
              <a:t> muffa bianca</a:t>
            </a:r>
          </a:p>
        </p:txBody>
      </p:sp>
      <p:sp>
        <p:nvSpPr>
          <p:cNvPr id="52228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0B7A2AC-1409-4340-899C-0E89A3163FB0}" type="slidenum">
              <a:rPr lang="it-I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it-IT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it-IT" smtClean="0"/>
              <a:t>COSY ALBEDO LIMONE</a:t>
            </a:r>
          </a:p>
        </p:txBody>
      </p:sp>
      <p:sp>
        <p:nvSpPr>
          <p:cNvPr id="553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362634E-0BAA-47B1-BB5C-82826FCB466E}" type="slidenum">
              <a:rPr lang="it-I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it-I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it-IT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4A58134-450C-4A3C-A4D6-79CF3BE21CF4}" type="slidenum">
              <a:rPr lang="it-IT" smtClean="0"/>
              <a:pPr>
                <a:defRPr/>
              </a:pPr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it-IT" smtClean="0"/>
              <a:t>Tocsy albedo limone</a:t>
            </a:r>
          </a:p>
        </p:txBody>
      </p:sp>
      <p:sp>
        <p:nvSpPr>
          <p:cNvPr id="56324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21E32CA-C999-4662-B85D-08E9F1396838}" type="slidenum">
              <a:rPr lang="it-I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it-IT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it-IT" smtClean="0"/>
              <a:t>Albedo Cedro sano nuovo</a:t>
            </a:r>
          </a:p>
          <a:p>
            <a:pPr eaLnBrk="1" hangingPunct="1">
              <a:spcBef>
                <a:spcPct val="0"/>
              </a:spcBef>
            </a:pPr>
            <a:r>
              <a:rPr lang="it-IT" smtClean="0"/>
              <a:t>Cedro apparentemente sano</a:t>
            </a:r>
          </a:p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  <p:sp>
        <p:nvSpPr>
          <p:cNvPr id="54276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58DC87-FB78-4A7E-B4D5-8A9EDB647F2E}" type="slidenum">
              <a:rPr lang="it-I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it-IT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it-IT" smtClean="0"/>
              <a:t>Sopra polpa limone vecchio</a:t>
            </a:r>
          </a:p>
          <a:p>
            <a:pPr eaLnBrk="1" hangingPunct="1">
              <a:spcBef>
                <a:spcPct val="0"/>
              </a:spcBef>
            </a:pPr>
            <a:r>
              <a:rPr lang="it-IT" smtClean="0"/>
              <a:t>Sotto limone appena comprato</a:t>
            </a:r>
          </a:p>
        </p:txBody>
      </p:sp>
      <p:sp>
        <p:nvSpPr>
          <p:cNvPr id="57348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DBE0A7-2850-4C8E-8761-31685DB34C78}" type="slidenum">
              <a:rPr lang="it-I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it-IT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it-IT" dirty="0" err="1" smtClean="0"/>
              <a:t>Zgcppr</a:t>
            </a:r>
            <a:endParaRPr lang="it-IT" dirty="0" smtClean="0"/>
          </a:p>
          <a:p>
            <a:pPr eaLnBrk="1" hangingPunct="1">
              <a:spcBef>
                <a:spcPct val="0"/>
              </a:spcBef>
            </a:pPr>
            <a:r>
              <a:rPr lang="it-IT" dirty="0" err="1" smtClean="0"/>
              <a:t>Cpmg</a:t>
            </a:r>
            <a:endParaRPr lang="it-IT" dirty="0" smtClean="0"/>
          </a:p>
          <a:p>
            <a:pPr eaLnBrk="1" hangingPunct="1">
              <a:spcBef>
                <a:spcPct val="0"/>
              </a:spcBef>
            </a:pPr>
            <a:r>
              <a:rPr lang="it-IT" dirty="0" smtClean="0"/>
              <a:t>Led</a:t>
            </a:r>
          </a:p>
          <a:p>
            <a:pPr eaLnBrk="1" hangingPunct="1">
              <a:spcBef>
                <a:spcPct val="0"/>
              </a:spcBef>
            </a:pPr>
            <a:r>
              <a:rPr lang="it-IT" dirty="0" smtClean="0"/>
              <a:t>Limone</a:t>
            </a:r>
          </a:p>
          <a:p>
            <a:pPr eaLnBrk="1" hangingPunct="1">
              <a:spcBef>
                <a:spcPct val="0"/>
              </a:spcBef>
            </a:pPr>
            <a:r>
              <a:rPr lang="it-IT" dirty="0" smtClean="0"/>
              <a:t>Cedro molto simile ma con meno saccarosio</a:t>
            </a:r>
          </a:p>
        </p:txBody>
      </p:sp>
      <p:sp>
        <p:nvSpPr>
          <p:cNvPr id="58372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8174DE-BED0-451B-9DD9-E808017EDC41}" type="slidenum">
              <a:rPr lang="it-I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it-IT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it-IT" smtClean="0"/>
              <a:t>Tocsy polpa limone:gaba stachidrina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FF4FF3F-B010-42D7-BA50-40B56DDDB7A3}" type="slidenum">
              <a:rPr lang="it-IT" smtClean="0"/>
              <a:pPr>
                <a:defRPr/>
              </a:pPr>
              <a:t>35</a:t>
            </a:fld>
            <a:endParaRPr lang="it-IT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it-IT" smtClean="0"/>
              <a:t>Albedo primo cedro </a:t>
            </a:r>
          </a:p>
        </p:txBody>
      </p:sp>
      <p:sp>
        <p:nvSpPr>
          <p:cNvPr id="53252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B7C989-A763-4B88-87C8-3AEF4A941156}" type="slidenum">
              <a:rPr lang="it-I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it-IT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it-IT" smtClean="0"/>
              <a:t>Ascorbate, tocsy, </a:t>
            </a:r>
          </a:p>
        </p:txBody>
      </p:sp>
      <p:sp>
        <p:nvSpPr>
          <p:cNvPr id="59396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C36BF1B-DB6E-4E3B-8D0D-5ED05B450EC8}" type="slidenum">
              <a:rPr lang="it-I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it-IT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it-IT" smtClean="0"/>
              <a:t>Questa è la cosy del flavedo del limone (nera) con sopra quella del cedro (rossa)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406D547-81E7-46BE-981C-088B04D35309}" type="slidenum">
              <a:rPr lang="it-IT" smtClean="0"/>
              <a:pPr>
                <a:defRPr/>
              </a:pPr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  <p:sp>
        <p:nvSpPr>
          <p:cNvPr id="43012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BCCC1F-26D7-455D-ACBE-1AFE4434EBE7}" type="slidenum">
              <a:rPr lang="it-I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it-IT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flavedo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5B10D7-E9C8-4A90-8295-1B02E8F4C4A7}" type="slidenum">
              <a:rPr lang="it-IT" smtClean="0"/>
              <a:pPr>
                <a:defRPr/>
              </a:pPr>
              <a:t>8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42551627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it-IT" smtClean="0"/>
              <a:t>Alfa-Thujene nel limone olio</a:t>
            </a:r>
          </a:p>
        </p:txBody>
      </p:sp>
      <p:sp>
        <p:nvSpPr>
          <p:cNvPr id="3994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3BDEDB-9A4D-48F3-8373-E35BB14C6400}" type="slidenum">
              <a:rPr lang="it-I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it-IT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  <p:sp>
        <p:nvSpPr>
          <p:cNvPr id="40964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F160131-3ACC-40BD-951A-3324865AD934}" type="slidenum">
              <a:rPr lang="it-I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it-IT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it-IT" smtClean="0"/>
              <a:t>Cosy cedro con correlazioni sabinene e alfa-thujene</a:t>
            </a:r>
          </a:p>
        </p:txBody>
      </p:sp>
      <p:sp>
        <p:nvSpPr>
          <p:cNvPr id="41988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62C6F3C-4E77-435B-95E6-33836FAF109C}" type="slidenum">
              <a:rPr lang="it-I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it-IT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it-IT" smtClean="0"/>
              <a:t>JAFC2005Verzera</a:t>
            </a:r>
          </a:p>
        </p:txBody>
      </p:sp>
      <p:sp>
        <p:nvSpPr>
          <p:cNvPr id="44036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80B949-1944-4157-B891-6C3F66CA5037}" type="slidenum">
              <a:rPr lang="it-I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it-IT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582C20-4F0A-4C7C-B174-AC4CE132AA4E}" type="datetimeFigureOut">
              <a:rPr lang="it-IT"/>
              <a:pPr/>
              <a:t>08/07/2012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1D6B83-B98D-477F-83B1-AE527C18D9CF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935534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08EBA6-78EF-4BEA-9097-BBA285A944C0}" type="datetimeFigureOut">
              <a:rPr lang="it-IT"/>
              <a:pPr/>
              <a:t>08/07/2012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561902-6722-443E-9A38-9D061016145E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7893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1C1D8B-1747-45FE-9731-C3EBD6B515DE}" type="datetimeFigureOut">
              <a:rPr lang="it-IT"/>
              <a:pPr/>
              <a:t>08/07/2012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45B057-1D39-40DC-B64D-633C10D1A99A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868818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946C4B-2B3C-4176-94AB-3EA541378698}" type="datetimeFigureOut">
              <a:rPr lang="it-IT"/>
              <a:pPr/>
              <a:t>08/07/2012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50380D-9F4B-4270-B096-ED6EAB277AF4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659706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DDE378D-C144-455D-8E1C-79C4B7152067}" type="datetimeFigureOut">
              <a:rPr lang="it-IT"/>
              <a:pPr/>
              <a:t>08/07/2012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CC4906-214F-4470-B829-4C39E59EBBBB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4187275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3FCF5A-775F-49A0-8FF5-CA25382FA253}" type="datetimeFigureOut">
              <a:rPr lang="it-IT"/>
              <a:pPr/>
              <a:t>08/07/2012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01581B-4A4C-4710-B220-E510A223FD61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68247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45DA7D0-7146-496B-A225-8FE1BA5D78DD}" type="datetimeFigureOut">
              <a:rPr lang="it-IT"/>
              <a:pPr/>
              <a:t>08/07/2012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8579E-E65F-4ACB-B28F-F83DF7ED8D70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258473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B27D85-8288-43E7-9D8F-E7FA66250611}" type="datetimeFigureOut">
              <a:rPr lang="it-IT"/>
              <a:pPr/>
              <a:t>08/07/2012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E30229-3C84-450C-915C-6C19DBDBB036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560485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B1A258-1156-4ECD-B19F-28BC2CCE662F}" type="datetimeFigureOut">
              <a:rPr lang="it-IT"/>
              <a:pPr/>
              <a:t>08/07/2012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13B765-E283-4BE4-BADA-413395CAF1CC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731398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39BC23-D92E-4867-B5F1-DAC4470F403D}" type="datetimeFigureOut">
              <a:rPr lang="it-IT"/>
              <a:pPr/>
              <a:t>08/07/2012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EE195D-2375-48F6-AD26-E22CABC8C94B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974823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3E3B0B-877A-4790-9A9A-CD991CA65570}" type="datetimeFigureOut">
              <a:rPr lang="it-IT"/>
              <a:pPr/>
              <a:t>08/07/2012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C40401-F0EC-472D-A6F4-33B30F1E4D13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557691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4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3A165BF6-223C-48D6-9948-68E45E3C4FF7}" type="datetimeFigureOut">
              <a:rPr lang="it-IT"/>
              <a:pPr/>
              <a:t>08/07/2012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4E8CC624-2FE4-4409-84C1-D68F49306DD4}" type="slidenum">
              <a:rPr lang="it-IT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8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emf"/><Relationship Id="rId5" Type="http://schemas.openxmlformats.org/officeDocument/2006/relationships/image" Target="../media/image37.emf"/><Relationship Id="rId4" Type="http://schemas.openxmlformats.org/officeDocument/2006/relationships/image" Target="../media/image3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emf"/><Relationship Id="rId4" Type="http://schemas.openxmlformats.org/officeDocument/2006/relationships/image" Target="../media/image4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emf"/><Relationship Id="rId4" Type="http://schemas.openxmlformats.org/officeDocument/2006/relationships/image" Target="../media/image46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emf"/><Relationship Id="rId5" Type="http://schemas.openxmlformats.org/officeDocument/2006/relationships/image" Target="../media/image50.emf"/><Relationship Id="rId4" Type="http://schemas.openxmlformats.org/officeDocument/2006/relationships/image" Target="../media/image49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emf"/><Relationship Id="rId3" Type="http://schemas.openxmlformats.org/officeDocument/2006/relationships/image" Target="../media/image1.jpeg"/><Relationship Id="rId7" Type="http://schemas.openxmlformats.org/officeDocument/2006/relationships/image" Target="../media/image58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emf"/><Relationship Id="rId5" Type="http://schemas.openxmlformats.org/officeDocument/2006/relationships/image" Target="../media/image56.emf"/><Relationship Id="rId10" Type="http://schemas.openxmlformats.org/officeDocument/2006/relationships/image" Target="../media/image61.wmf"/><Relationship Id="rId4" Type="http://schemas.openxmlformats.org/officeDocument/2006/relationships/image" Target="../media/image55.emf"/><Relationship Id="rId9" Type="http://schemas.openxmlformats.org/officeDocument/2006/relationships/image" Target="../media/image60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emf"/><Relationship Id="rId4" Type="http://schemas.openxmlformats.org/officeDocument/2006/relationships/image" Target="../media/image62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emf"/><Relationship Id="rId4" Type="http://schemas.openxmlformats.org/officeDocument/2006/relationships/image" Target="../media/image71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0.emf"/><Relationship Id="rId4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80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82.jpe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5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1.jpeg"/><Relationship Id="rId7" Type="http://schemas.openxmlformats.org/officeDocument/2006/relationships/image" Target="../media/image8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Relationship Id="rId9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13" Type="http://schemas.openxmlformats.org/officeDocument/2006/relationships/image" Target="../media/image22.emf"/><Relationship Id="rId3" Type="http://schemas.openxmlformats.org/officeDocument/2006/relationships/image" Target="../media/image1.jpeg"/><Relationship Id="rId7" Type="http://schemas.openxmlformats.org/officeDocument/2006/relationships/image" Target="../media/image16.emf"/><Relationship Id="rId12" Type="http://schemas.openxmlformats.org/officeDocument/2006/relationships/image" Target="../media/image2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emf"/><Relationship Id="rId11" Type="http://schemas.openxmlformats.org/officeDocument/2006/relationships/image" Target="../media/image20.emf"/><Relationship Id="rId5" Type="http://schemas.openxmlformats.org/officeDocument/2006/relationships/image" Target="../media/image14.emf"/><Relationship Id="rId15" Type="http://schemas.openxmlformats.org/officeDocument/2006/relationships/image" Target="../media/image24.emf"/><Relationship Id="rId10" Type="http://schemas.openxmlformats.org/officeDocument/2006/relationships/image" Target="../media/image19.emf"/><Relationship Id="rId4" Type="http://schemas.openxmlformats.org/officeDocument/2006/relationships/image" Target="../media/image13.png"/><Relationship Id="rId9" Type="http://schemas.openxmlformats.org/officeDocument/2006/relationships/image" Target="../media/image18.emf"/><Relationship Id="rId14" Type="http://schemas.openxmlformats.org/officeDocument/2006/relationships/image" Target="../media/image2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1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olo 1"/>
          <p:cNvSpPr>
            <a:spLocks noGrp="1"/>
          </p:cNvSpPr>
          <p:nvPr>
            <p:ph type="ctrTitle"/>
          </p:nvPr>
        </p:nvSpPr>
        <p:spPr>
          <a:xfrm>
            <a:off x="539750" y="2349500"/>
            <a:ext cx="8205788" cy="2403475"/>
          </a:xfrm>
        </p:spPr>
        <p:txBody>
          <a:bodyPr/>
          <a:lstStyle/>
          <a:p>
            <a:pPr defTabSz="912813" eaLnBrk="1" hangingPunct="1"/>
            <a:r>
              <a:rPr lang="it-IT" b="1" smtClean="0"/>
              <a:t>Applicazioni dell’HR-MAS NMR all’analisi di campioni vegetali</a:t>
            </a:r>
          </a:p>
        </p:txBody>
      </p:sp>
      <p:sp>
        <p:nvSpPr>
          <p:cNvPr id="2051" name="Sottotitolo 2"/>
          <p:cNvSpPr>
            <a:spLocks noGrp="1"/>
          </p:cNvSpPr>
          <p:nvPr>
            <p:ph type="subTitle" idx="1"/>
          </p:nvPr>
        </p:nvSpPr>
        <p:spPr>
          <a:xfrm>
            <a:off x="1443038" y="5157788"/>
            <a:ext cx="6400800" cy="792162"/>
          </a:xfrm>
        </p:spPr>
        <p:txBody>
          <a:bodyPr/>
          <a:lstStyle/>
          <a:p>
            <a:pPr marL="512763" indent="-512763" defTabSz="912813" eaLnBrk="1" hangingPunct="1"/>
            <a:r>
              <a:rPr lang="it-IT" sz="2000" b="1" smtClean="0">
                <a:solidFill>
                  <a:schemeClr val="tx1"/>
                </a:solidFill>
              </a:rPr>
              <a:t>Adele Mucci</a:t>
            </a:r>
          </a:p>
          <a:p>
            <a:pPr marL="512763" indent="-512763" defTabSz="912813" eaLnBrk="1" hangingPunct="1"/>
            <a:r>
              <a:rPr lang="it-IT" sz="2000" b="1" smtClean="0">
                <a:solidFill>
                  <a:schemeClr val="tx1"/>
                </a:solidFill>
              </a:rPr>
              <a:t>Dipartimento di Scienze Chimiche e Geologiche</a:t>
            </a:r>
          </a:p>
          <a:p>
            <a:pPr marL="512763" indent="-512763" defTabSz="912813" eaLnBrk="1" hangingPunct="1"/>
            <a:endParaRPr lang="it-IT" sz="2000" b="1" smtClean="0">
              <a:solidFill>
                <a:schemeClr val="tx1"/>
              </a:solidFill>
            </a:endParaRPr>
          </a:p>
        </p:txBody>
      </p:sp>
      <p:pic>
        <p:nvPicPr>
          <p:cNvPr id="2052" name="Immagine 3" descr="imagesCAVAHKEV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475" y="115888"/>
            <a:ext cx="3208338" cy="210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Immagine 7" descr="cedro etrog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404813"/>
            <a:ext cx="2749550" cy="2808287"/>
          </a:xfrm>
          <a:prstGeom prst="rect">
            <a:avLst/>
          </a:prstGeom>
          <a:noFill/>
          <a:ln w="7620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magine 8" descr="cedro etrog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476250"/>
            <a:ext cx="2854325" cy="2305050"/>
          </a:xfrm>
          <a:prstGeom prst="rect">
            <a:avLst/>
          </a:prstGeom>
          <a:noFill/>
          <a:ln w="7620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magine 9" descr="cedro etrog3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789363"/>
            <a:ext cx="2767012" cy="2662237"/>
          </a:xfrm>
          <a:prstGeom prst="rect">
            <a:avLst/>
          </a:prstGeom>
          <a:noFill/>
          <a:ln w="7620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0" descr="cedro etrog4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989388"/>
            <a:ext cx="2881312" cy="2563812"/>
          </a:xfrm>
          <a:prstGeom prst="rect">
            <a:avLst/>
          </a:prstGeom>
          <a:noFill/>
          <a:ln w="7620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3429000"/>
            <a:ext cx="8640762" cy="3419475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7" name="CasellaDiTesto 1"/>
          <p:cNvSpPr txBox="1">
            <a:spLocks noChangeArrowheads="1"/>
          </p:cNvSpPr>
          <p:nvPr/>
        </p:nvSpPr>
        <p:spPr bwMode="auto">
          <a:xfrm>
            <a:off x="684213" y="3644900"/>
            <a:ext cx="1584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b="1">
                <a:solidFill>
                  <a:srgbClr val="00B050"/>
                </a:solidFill>
              </a:rPr>
              <a:t>Olio cedro</a:t>
            </a:r>
          </a:p>
        </p:txBody>
      </p:sp>
      <p:grpSp>
        <p:nvGrpSpPr>
          <p:cNvPr id="11268" name="Gruppo 46"/>
          <p:cNvGrpSpPr>
            <a:grpSpLocks/>
          </p:cNvGrpSpPr>
          <p:nvPr/>
        </p:nvGrpSpPr>
        <p:grpSpPr bwMode="auto">
          <a:xfrm>
            <a:off x="252413" y="-76200"/>
            <a:ext cx="8640762" cy="3540125"/>
            <a:chOff x="252480" y="-76979"/>
            <a:chExt cx="8640000" cy="3541603"/>
          </a:xfrm>
        </p:grpSpPr>
        <p:pic>
          <p:nvPicPr>
            <p:cNvPr id="11269" name="Picture 5"/>
            <p:cNvPicPr preferRelativeResize="0"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480" y="44624"/>
              <a:ext cx="8640000" cy="3420000"/>
            </a:xfrm>
            <a:prstGeom prst="rect">
              <a:avLst/>
            </a:prstGeom>
            <a:noFill/>
            <a:ln w="38100">
              <a:solidFill>
                <a:srgbClr val="00B050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70" name="CasellaDiTesto 5"/>
            <p:cNvSpPr txBox="1">
              <a:spLocks noChangeArrowheads="1"/>
            </p:cNvSpPr>
            <p:nvPr/>
          </p:nvSpPr>
          <p:spPr bwMode="auto">
            <a:xfrm>
              <a:off x="684528" y="332656"/>
              <a:ext cx="158417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b="1">
                  <a:solidFill>
                    <a:srgbClr val="00B050"/>
                  </a:solidFill>
                </a:rPr>
                <a:t>Olio limone</a:t>
              </a:r>
            </a:p>
          </p:txBody>
        </p:sp>
        <p:sp>
          <p:nvSpPr>
            <p:cNvPr id="11271" name="CasellaDiTesto 7"/>
            <p:cNvSpPr txBox="1">
              <a:spLocks noChangeArrowheads="1"/>
            </p:cNvSpPr>
            <p:nvPr/>
          </p:nvSpPr>
          <p:spPr bwMode="auto">
            <a:xfrm>
              <a:off x="5844721" y="-76979"/>
              <a:ext cx="1820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</a:rPr>
                <a:t>L</a:t>
              </a:r>
            </a:p>
          </p:txBody>
        </p:sp>
        <p:sp>
          <p:nvSpPr>
            <p:cNvPr id="11272" name="CasellaDiTesto 8"/>
            <p:cNvSpPr txBox="1">
              <a:spLocks noChangeArrowheads="1"/>
            </p:cNvSpPr>
            <p:nvPr/>
          </p:nvSpPr>
          <p:spPr bwMode="auto">
            <a:xfrm>
              <a:off x="5978775" y="580618"/>
              <a:ext cx="1820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</a:rPr>
                <a:t>L</a:t>
              </a:r>
            </a:p>
          </p:txBody>
        </p:sp>
        <p:sp>
          <p:nvSpPr>
            <p:cNvPr id="11273" name="CasellaDiTesto 9"/>
            <p:cNvSpPr txBox="1">
              <a:spLocks noChangeArrowheads="1"/>
            </p:cNvSpPr>
            <p:nvPr/>
          </p:nvSpPr>
          <p:spPr bwMode="auto">
            <a:xfrm>
              <a:off x="1691459" y="1628800"/>
              <a:ext cx="1820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</a:rPr>
                <a:t>L</a:t>
              </a:r>
            </a:p>
          </p:txBody>
        </p:sp>
        <p:sp>
          <p:nvSpPr>
            <p:cNvPr id="11274" name="CasellaDiTesto 10"/>
            <p:cNvSpPr txBox="1">
              <a:spLocks noChangeArrowheads="1"/>
            </p:cNvSpPr>
            <p:nvPr/>
          </p:nvSpPr>
          <p:spPr bwMode="auto">
            <a:xfrm>
              <a:off x="688089" y="2242127"/>
              <a:ext cx="1820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</a:rPr>
                <a:t>L</a:t>
              </a:r>
            </a:p>
          </p:txBody>
        </p:sp>
        <p:sp>
          <p:nvSpPr>
            <p:cNvPr id="11275" name="CasellaDiTesto 11"/>
            <p:cNvSpPr txBox="1">
              <a:spLocks noChangeArrowheads="1"/>
            </p:cNvSpPr>
            <p:nvPr/>
          </p:nvSpPr>
          <p:spPr bwMode="auto">
            <a:xfrm>
              <a:off x="1713569" y="2348880"/>
              <a:ext cx="101520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  <a:latin typeface="Symbol" pitchFamily="18" charset="2"/>
                </a:rPr>
                <a:t>b</a:t>
              </a:r>
              <a:r>
                <a:rPr lang="it-IT" sz="2000" b="1">
                  <a:solidFill>
                    <a:srgbClr val="00B050"/>
                  </a:solidFill>
                </a:rPr>
                <a:t>-P</a:t>
              </a:r>
            </a:p>
          </p:txBody>
        </p:sp>
        <p:sp>
          <p:nvSpPr>
            <p:cNvPr id="11276" name="CasellaDiTesto 12"/>
            <p:cNvSpPr txBox="1">
              <a:spLocks noChangeArrowheads="1"/>
            </p:cNvSpPr>
            <p:nvPr/>
          </p:nvSpPr>
          <p:spPr bwMode="auto">
            <a:xfrm>
              <a:off x="7155981" y="1300698"/>
              <a:ext cx="77140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  <a:latin typeface="Symbol" pitchFamily="18" charset="2"/>
                </a:rPr>
                <a:t>b</a:t>
              </a:r>
              <a:r>
                <a:rPr lang="it-IT" sz="2000" b="1">
                  <a:solidFill>
                    <a:srgbClr val="00B050"/>
                  </a:solidFill>
                </a:rPr>
                <a:t>-P</a:t>
              </a:r>
            </a:p>
          </p:txBody>
        </p:sp>
        <p:sp>
          <p:nvSpPr>
            <p:cNvPr id="11277" name="CasellaDiTesto 13"/>
            <p:cNvSpPr txBox="1">
              <a:spLocks noChangeArrowheads="1"/>
            </p:cNvSpPr>
            <p:nvPr/>
          </p:nvSpPr>
          <p:spPr bwMode="auto">
            <a:xfrm>
              <a:off x="6357962" y="1352544"/>
              <a:ext cx="75381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  <a:latin typeface="Symbol" pitchFamily="18" charset="2"/>
                </a:rPr>
                <a:t>b</a:t>
              </a:r>
              <a:r>
                <a:rPr lang="it-IT" sz="2000" b="1">
                  <a:solidFill>
                    <a:srgbClr val="00B050"/>
                  </a:solidFill>
                </a:rPr>
                <a:t>-P</a:t>
              </a:r>
            </a:p>
          </p:txBody>
        </p:sp>
        <p:sp>
          <p:nvSpPr>
            <p:cNvPr id="11278" name="CasellaDiTesto 14"/>
            <p:cNvSpPr txBox="1">
              <a:spLocks noChangeArrowheads="1"/>
            </p:cNvSpPr>
            <p:nvPr/>
          </p:nvSpPr>
          <p:spPr bwMode="auto">
            <a:xfrm>
              <a:off x="6763138" y="1336272"/>
              <a:ext cx="89157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  <a:latin typeface="Symbol" pitchFamily="18" charset="2"/>
                </a:rPr>
                <a:t>g</a:t>
              </a:r>
              <a:r>
                <a:rPr lang="it-IT" sz="2000" b="1">
                  <a:solidFill>
                    <a:srgbClr val="00B050"/>
                  </a:solidFill>
                </a:rPr>
                <a:t>-T</a:t>
              </a:r>
            </a:p>
          </p:txBody>
        </p:sp>
        <p:sp>
          <p:nvSpPr>
            <p:cNvPr id="11279" name="CasellaDiTesto 15"/>
            <p:cNvSpPr txBox="1">
              <a:spLocks noChangeArrowheads="1"/>
            </p:cNvSpPr>
            <p:nvPr/>
          </p:nvSpPr>
          <p:spPr bwMode="auto">
            <a:xfrm>
              <a:off x="662424" y="1982377"/>
              <a:ext cx="71375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  <a:latin typeface="Symbol" pitchFamily="18" charset="2"/>
                </a:rPr>
                <a:t>g</a:t>
              </a:r>
              <a:r>
                <a:rPr lang="it-IT" sz="2000" b="1">
                  <a:solidFill>
                    <a:srgbClr val="00B050"/>
                  </a:solidFill>
                </a:rPr>
                <a:t>-T</a:t>
              </a:r>
            </a:p>
          </p:txBody>
        </p:sp>
        <p:sp>
          <p:nvSpPr>
            <p:cNvPr id="11280" name="CasellaDiTesto 16"/>
            <p:cNvSpPr txBox="1">
              <a:spLocks noChangeArrowheads="1"/>
            </p:cNvSpPr>
            <p:nvPr/>
          </p:nvSpPr>
          <p:spPr bwMode="auto">
            <a:xfrm>
              <a:off x="4523643" y="2203277"/>
              <a:ext cx="62665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  <a:latin typeface="Symbol" pitchFamily="18" charset="2"/>
                </a:rPr>
                <a:t>g</a:t>
              </a:r>
              <a:r>
                <a:rPr lang="it-IT" sz="2000" b="1">
                  <a:solidFill>
                    <a:srgbClr val="00B050"/>
                  </a:solidFill>
                </a:rPr>
                <a:t>-T</a:t>
              </a:r>
            </a:p>
          </p:txBody>
        </p:sp>
        <p:sp>
          <p:nvSpPr>
            <p:cNvPr id="11281" name="CasellaDiTesto 17"/>
            <p:cNvSpPr txBox="1">
              <a:spLocks noChangeArrowheads="1"/>
            </p:cNvSpPr>
            <p:nvPr/>
          </p:nvSpPr>
          <p:spPr bwMode="auto">
            <a:xfrm>
              <a:off x="5005008" y="2354267"/>
              <a:ext cx="62665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  <a:latin typeface="Symbol" pitchFamily="18" charset="2"/>
                </a:rPr>
                <a:t>g</a:t>
              </a:r>
              <a:r>
                <a:rPr lang="it-IT" sz="2000" b="1">
                  <a:solidFill>
                    <a:srgbClr val="00B050"/>
                  </a:solidFill>
                </a:rPr>
                <a:t>-T</a:t>
              </a:r>
            </a:p>
          </p:txBody>
        </p:sp>
        <p:sp>
          <p:nvSpPr>
            <p:cNvPr id="11282" name="CasellaDiTesto 18"/>
            <p:cNvSpPr txBox="1">
              <a:spLocks noChangeArrowheads="1"/>
            </p:cNvSpPr>
            <p:nvPr/>
          </p:nvSpPr>
          <p:spPr bwMode="auto">
            <a:xfrm>
              <a:off x="5361751" y="1868195"/>
              <a:ext cx="1820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</a:rPr>
                <a:t>L</a:t>
              </a:r>
            </a:p>
          </p:txBody>
        </p:sp>
        <p:sp>
          <p:nvSpPr>
            <p:cNvPr id="11283" name="CasellaDiTesto 19"/>
            <p:cNvSpPr txBox="1">
              <a:spLocks noChangeArrowheads="1"/>
            </p:cNvSpPr>
            <p:nvPr/>
          </p:nvSpPr>
          <p:spPr bwMode="auto">
            <a:xfrm>
              <a:off x="5554422" y="2067825"/>
              <a:ext cx="1820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</a:rPr>
                <a:t>L</a:t>
              </a:r>
            </a:p>
          </p:txBody>
        </p:sp>
        <p:sp>
          <p:nvSpPr>
            <p:cNvPr id="11284" name="CasellaDiTesto 20"/>
            <p:cNvSpPr txBox="1">
              <a:spLocks noChangeArrowheads="1"/>
            </p:cNvSpPr>
            <p:nvPr/>
          </p:nvSpPr>
          <p:spPr bwMode="auto">
            <a:xfrm>
              <a:off x="5747094" y="2194673"/>
              <a:ext cx="1820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</a:rPr>
                <a:t>L</a:t>
              </a:r>
            </a:p>
          </p:txBody>
        </p:sp>
        <p:sp>
          <p:nvSpPr>
            <p:cNvPr id="11285" name="CasellaDiTesto 21"/>
            <p:cNvSpPr txBox="1">
              <a:spLocks noChangeArrowheads="1"/>
            </p:cNvSpPr>
            <p:nvPr/>
          </p:nvSpPr>
          <p:spPr bwMode="auto">
            <a:xfrm>
              <a:off x="6157136" y="2276872"/>
              <a:ext cx="24233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</a:rPr>
                <a:t>L</a:t>
              </a:r>
            </a:p>
          </p:txBody>
        </p:sp>
        <p:sp>
          <p:nvSpPr>
            <p:cNvPr id="11286" name="CasellaDiTesto 22"/>
            <p:cNvSpPr txBox="1">
              <a:spLocks noChangeArrowheads="1"/>
            </p:cNvSpPr>
            <p:nvPr/>
          </p:nvSpPr>
          <p:spPr bwMode="auto">
            <a:xfrm>
              <a:off x="6896266" y="2420888"/>
              <a:ext cx="1820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</a:rPr>
                <a:t>S</a:t>
              </a:r>
            </a:p>
          </p:txBody>
        </p:sp>
        <p:sp>
          <p:nvSpPr>
            <p:cNvPr id="11287" name="CasellaDiTesto 23"/>
            <p:cNvSpPr txBox="1">
              <a:spLocks noChangeArrowheads="1"/>
            </p:cNvSpPr>
            <p:nvPr/>
          </p:nvSpPr>
          <p:spPr bwMode="auto">
            <a:xfrm>
              <a:off x="7397242" y="2524834"/>
              <a:ext cx="24233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</a:rPr>
                <a:t>S</a:t>
              </a:r>
            </a:p>
          </p:txBody>
        </p:sp>
        <p:sp>
          <p:nvSpPr>
            <p:cNvPr id="11288" name="CasellaDiTesto 24"/>
            <p:cNvSpPr txBox="1">
              <a:spLocks noChangeArrowheads="1"/>
            </p:cNvSpPr>
            <p:nvPr/>
          </p:nvSpPr>
          <p:spPr bwMode="auto">
            <a:xfrm>
              <a:off x="4718322" y="1882647"/>
              <a:ext cx="62665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  <a:latin typeface="Symbol" pitchFamily="18" charset="2"/>
                </a:rPr>
                <a:t>b</a:t>
              </a:r>
              <a:r>
                <a:rPr lang="it-IT" sz="2000" b="1">
                  <a:solidFill>
                    <a:srgbClr val="00B050"/>
                  </a:solidFill>
                </a:rPr>
                <a:t>-P</a:t>
              </a:r>
            </a:p>
          </p:txBody>
        </p:sp>
        <p:cxnSp>
          <p:nvCxnSpPr>
            <p:cNvPr id="26" name="Connettore 1 25"/>
            <p:cNvCxnSpPr/>
            <p:nvPr/>
          </p:nvCxnSpPr>
          <p:spPr>
            <a:xfrm flipH="1" flipV="1">
              <a:off x="4959002" y="2194094"/>
              <a:ext cx="36510" cy="403393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1 26"/>
            <p:cNvCxnSpPr/>
            <p:nvPr/>
          </p:nvCxnSpPr>
          <p:spPr>
            <a:xfrm flipH="1">
              <a:off x="4857411" y="2194094"/>
              <a:ext cx="84131" cy="45898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ttore 1 27"/>
            <p:cNvCxnSpPr/>
            <p:nvPr/>
          </p:nvCxnSpPr>
          <p:spPr>
            <a:xfrm flipH="1" flipV="1">
              <a:off x="4995512" y="2206799"/>
              <a:ext cx="146037" cy="30810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ttore 1 28"/>
            <p:cNvCxnSpPr/>
            <p:nvPr/>
          </p:nvCxnSpPr>
          <p:spPr>
            <a:xfrm flipV="1">
              <a:off x="5793953" y="1982869"/>
              <a:ext cx="0" cy="72579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93" name="CasellaDiTesto 29"/>
            <p:cNvSpPr txBox="1">
              <a:spLocks noChangeArrowheads="1"/>
            </p:cNvSpPr>
            <p:nvPr/>
          </p:nvSpPr>
          <p:spPr bwMode="auto">
            <a:xfrm>
              <a:off x="5523595" y="1588730"/>
              <a:ext cx="62665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  <a:latin typeface="Symbol" pitchFamily="18" charset="2"/>
                </a:rPr>
                <a:t>b</a:t>
              </a:r>
              <a:r>
                <a:rPr lang="it-IT" sz="2000" b="1">
                  <a:solidFill>
                    <a:srgbClr val="00B050"/>
                  </a:solidFill>
                </a:rPr>
                <a:t>-P</a:t>
              </a:r>
            </a:p>
          </p:txBody>
        </p:sp>
        <p:sp>
          <p:nvSpPr>
            <p:cNvPr id="11294" name="CasellaDiTesto 30"/>
            <p:cNvSpPr txBox="1">
              <a:spLocks noChangeArrowheads="1"/>
            </p:cNvSpPr>
            <p:nvPr/>
          </p:nvSpPr>
          <p:spPr bwMode="auto">
            <a:xfrm>
              <a:off x="6969996" y="2204864"/>
              <a:ext cx="57029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  <a:latin typeface="Symbol" pitchFamily="18" charset="2"/>
                </a:rPr>
                <a:t>a</a:t>
              </a:r>
              <a:r>
                <a:rPr lang="it-IT" sz="2000" b="1">
                  <a:solidFill>
                    <a:srgbClr val="00B050"/>
                  </a:solidFill>
                </a:rPr>
                <a:t>-P</a:t>
              </a:r>
            </a:p>
          </p:txBody>
        </p:sp>
        <p:sp>
          <p:nvSpPr>
            <p:cNvPr id="11295" name="CasellaDiTesto 31"/>
            <p:cNvSpPr txBox="1">
              <a:spLocks noChangeArrowheads="1"/>
            </p:cNvSpPr>
            <p:nvPr/>
          </p:nvSpPr>
          <p:spPr bwMode="auto">
            <a:xfrm>
              <a:off x="6326733" y="2060848"/>
              <a:ext cx="79523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  <a:latin typeface="Symbol" pitchFamily="18" charset="2"/>
                </a:rPr>
                <a:t>a</a:t>
              </a:r>
              <a:r>
                <a:rPr lang="it-IT" sz="2000" b="1">
                  <a:solidFill>
                    <a:srgbClr val="00B050"/>
                  </a:solidFill>
                </a:rPr>
                <a:t>-P</a:t>
              </a:r>
            </a:p>
          </p:txBody>
        </p:sp>
        <p:cxnSp>
          <p:nvCxnSpPr>
            <p:cNvPr id="33" name="Connettore 1 32"/>
            <p:cNvCxnSpPr/>
            <p:nvPr/>
          </p:nvCxnSpPr>
          <p:spPr>
            <a:xfrm flipV="1">
              <a:off x="6589221" y="2443436"/>
              <a:ext cx="0" cy="1937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ttore 1 33"/>
            <p:cNvCxnSpPr/>
            <p:nvPr/>
          </p:nvCxnSpPr>
          <p:spPr>
            <a:xfrm flipV="1">
              <a:off x="7208292" y="2478375"/>
              <a:ext cx="31747" cy="230283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ttore 1 34"/>
            <p:cNvCxnSpPr/>
            <p:nvPr/>
          </p:nvCxnSpPr>
          <p:spPr>
            <a:xfrm flipV="1">
              <a:off x="6644778" y="1858992"/>
              <a:ext cx="0" cy="1937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99" name="CasellaDiTesto 35"/>
            <p:cNvSpPr txBox="1">
              <a:spLocks noChangeArrowheads="1"/>
            </p:cNvSpPr>
            <p:nvPr/>
          </p:nvSpPr>
          <p:spPr bwMode="auto">
            <a:xfrm>
              <a:off x="1507414" y="2132856"/>
              <a:ext cx="1820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</a:rPr>
                <a:t>S</a:t>
              </a:r>
            </a:p>
          </p:txBody>
        </p:sp>
        <p:cxnSp>
          <p:nvCxnSpPr>
            <p:cNvPr id="37" name="Connettore 1 36"/>
            <p:cNvCxnSpPr/>
            <p:nvPr/>
          </p:nvCxnSpPr>
          <p:spPr>
            <a:xfrm flipH="1" flipV="1">
              <a:off x="1689040" y="2481552"/>
              <a:ext cx="238104" cy="30810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ttore 1 37"/>
            <p:cNvCxnSpPr/>
            <p:nvPr/>
          </p:nvCxnSpPr>
          <p:spPr>
            <a:xfrm flipV="1">
              <a:off x="1689040" y="2495845"/>
              <a:ext cx="23811" cy="293811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02" name="CasellaDiTesto 38"/>
            <p:cNvSpPr txBox="1">
              <a:spLocks noChangeArrowheads="1"/>
            </p:cNvSpPr>
            <p:nvPr/>
          </p:nvSpPr>
          <p:spPr bwMode="auto">
            <a:xfrm>
              <a:off x="366813" y="620688"/>
              <a:ext cx="27310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</a:rPr>
                <a:t>G</a:t>
              </a:r>
            </a:p>
          </p:txBody>
        </p:sp>
        <p:sp>
          <p:nvSpPr>
            <p:cNvPr id="11303" name="CasellaDiTesto 39"/>
            <p:cNvSpPr txBox="1">
              <a:spLocks noChangeArrowheads="1"/>
            </p:cNvSpPr>
            <p:nvPr/>
          </p:nvSpPr>
          <p:spPr bwMode="auto">
            <a:xfrm>
              <a:off x="451244" y="922138"/>
              <a:ext cx="27310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</a:rPr>
                <a:t>N</a:t>
              </a:r>
            </a:p>
          </p:txBody>
        </p:sp>
        <p:sp>
          <p:nvSpPr>
            <p:cNvPr id="11304" name="CasellaDiTesto 40"/>
            <p:cNvSpPr txBox="1">
              <a:spLocks noChangeArrowheads="1"/>
            </p:cNvSpPr>
            <p:nvPr/>
          </p:nvSpPr>
          <p:spPr bwMode="auto">
            <a:xfrm>
              <a:off x="643915" y="1070842"/>
              <a:ext cx="27310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</a:rPr>
                <a:t>C</a:t>
              </a:r>
            </a:p>
          </p:txBody>
        </p:sp>
        <p:sp>
          <p:nvSpPr>
            <p:cNvPr id="11305" name="CasellaDiTesto 41"/>
            <p:cNvSpPr txBox="1">
              <a:spLocks noChangeArrowheads="1"/>
            </p:cNvSpPr>
            <p:nvPr/>
          </p:nvSpPr>
          <p:spPr bwMode="auto">
            <a:xfrm>
              <a:off x="3780872" y="908720"/>
              <a:ext cx="27310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</a:rPr>
                <a:t>M</a:t>
              </a:r>
            </a:p>
          </p:txBody>
        </p:sp>
        <p:sp>
          <p:nvSpPr>
            <p:cNvPr id="11306" name="CasellaDiTesto 42"/>
            <p:cNvSpPr txBox="1">
              <a:spLocks noChangeArrowheads="1"/>
            </p:cNvSpPr>
            <p:nvPr/>
          </p:nvSpPr>
          <p:spPr bwMode="auto">
            <a:xfrm>
              <a:off x="4182067" y="931032"/>
              <a:ext cx="89113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</a:rPr>
                <a:t>G,N</a:t>
              </a:r>
            </a:p>
          </p:txBody>
        </p:sp>
        <p:sp>
          <p:nvSpPr>
            <p:cNvPr id="11307" name="CasellaDiTesto 43"/>
            <p:cNvSpPr txBox="1">
              <a:spLocks noChangeArrowheads="1"/>
            </p:cNvSpPr>
            <p:nvPr/>
          </p:nvSpPr>
          <p:spPr bwMode="auto">
            <a:xfrm>
              <a:off x="6000648" y="1916832"/>
              <a:ext cx="62886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</a:rPr>
                <a:t>G,N</a:t>
              </a:r>
            </a:p>
          </p:txBody>
        </p:sp>
        <p:cxnSp>
          <p:nvCxnSpPr>
            <p:cNvPr id="45" name="Connettore 1 44"/>
            <p:cNvCxnSpPr/>
            <p:nvPr/>
          </p:nvCxnSpPr>
          <p:spPr>
            <a:xfrm flipV="1">
              <a:off x="6176508" y="2276678"/>
              <a:ext cx="0" cy="404982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ttore 1 45"/>
            <p:cNvCxnSpPr/>
            <p:nvPr/>
          </p:nvCxnSpPr>
          <p:spPr>
            <a:xfrm flipH="1">
              <a:off x="6424136" y="1657295"/>
              <a:ext cx="146037" cy="978308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ttore 1 47"/>
            <p:cNvCxnSpPr/>
            <p:nvPr/>
          </p:nvCxnSpPr>
          <p:spPr>
            <a:xfrm>
              <a:off x="6570173" y="1736703"/>
              <a:ext cx="74605" cy="10799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39713"/>
            <a:ext cx="9151938" cy="6378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77325" cy="3648075"/>
          </a:xfrm>
          <a:prstGeom prst="rect">
            <a:avLst/>
          </a:prstGeom>
          <a:solidFill>
            <a:schemeClr val="bg1">
              <a:alpha val="7294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sellaDiTesto 3"/>
          <p:cNvSpPr txBox="1">
            <a:spLocks noChangeArrowheads="1"/>
          </p:cNvSpPr>
          <p:nvPr/>
        </p:nvSpPr>
        <p:spPr bwMode="auto">
          <a:xfrm>
            <a:off x="1763713" y="476250"/>
            <a:ext cx="242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S</a:t>
            </a:r>
          </a:p>
        </p:txBody>
      </p:sp>
      <p:cxnSp>
        <p:nvCxnSpPr>
          <p:cNvPr id="3" name="Connettore 2 2"/>
          <p:cNvCxnSpPr/>
          <p:nvPr/>
        </p:nvCxnSpPr>
        <p:spPr>
          <a:xfrm>
            <a:off x="8459788" y="5297488"/>
            <a:ext cx="0" cy="363537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asellaDiTesto 6"/>
          <p:cNvSpPr txBox="1">
            <a:spLocks noChangeArrowheads="1"/>
          </p:cNvSpPr>
          <p:nvPr/>
        </p:nvSpPr>
        <p:spPr bwMode="auto">
          <a:xfrm>
            <a:off x="6948488" y="1824038"/>
            <a:ext cx="863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l-GR" sz="2000" b="1">
                <a:solidFill>
                  <a:srgbClr val="00B050"/>
                </a:solidFill>
              </a:rPr>
              <a:t>α</a:t>
            </a:r>
            <a:r>
              <a:rPr lang="it-IT" sz="2000" b="1">
                <a:solidFill>
                  <a:srgbClr val="00B050"/>
                </a:solidFill>
              </a:rPr>
              <a:t>-Th</a:t>
            </a:r>
          </a:p>
        </p:txBody>
      </p:sp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675" y="268288"/>
            <a:ext cx="728663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950" y="347663"/>
            <a:ext cx="803275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Connettore 2 21"/>
          <p:cNvCxnSpPr/>
          <p:nvPr/>
        </p:nvCxnSpPr>
        <p:spPr>
          <a:xfrm>
            <a:off x="7596188" y="5113338"/>
            <a:ext cx="0" cy="3683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8" name="CasellaDiTesto 22"/>
          <p:cNvSpPr txBox="1">
            <a:spLocks noChangeArrowheads="1"/>
          </p:cNvSpPr>
          <p:nvPr/>
        </p:nvSpPr>
        <p:spPr bwMode="auto">
          <a:xfrm>
            <a:off x="3059113" y="107950"/>
            <a:ext cx="2449512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b="1" dirty="0" err="1">
                <a:solidFill>
                  <a:srgbClr val="00B050"/>
                </a:solidFill>
              </a:rPr>
              <a:t>Sabinene</a:t>
            </a:r>
            <a:r>
              <a:rPr lang="it-IT" b="1" dirty="0">
                <a:solidFill>
                  <a:srgbClr val="00B050"/>
                </a:solidFill>
              </a:rPr>
              <a:t> e </a:t>
            </a:r>
            <a:r>
              <a:rPr lang="el-GR" b="1" dirty="0">
                <a:solidFill>
                  <a:srgbClr val="00B050"/>
                </a:solidFill>
              </a:rPr>
              <a:t>α</a:t>
            </a:r>
            <a:r>
              <a:rPr lang="it-IT" b="1" dirty="0" err="1">
                <a:solidFill>
                  <a:srgbClr val="00B050"/>
                </a:solidFill>
              </a:rPr>
              <a:t>-thujene</a:t>
            </a:r>
            <a:endParaRPr lang="it-IT" b="1" dirty="0">
              <a:solidFill>
                <a:srgbClr val="00B050"/>
              </a:solidFill>
            </a:endParaRPr>
          </a:p>
        </p:txBody>
      </p:sp>
      <p:sp>
        <p:nvSpPr>
          <p:cNvPr id="24" name="Ovale 23"/>
          <p:cNvSpPr/>
          <p:nvPr/>
        </p:nvSpPr>
        <p:spPr>
          <a:xfrm>
            <a:off x="3059113" y="1241425"/>
            <a:ext cx="217487" cy="24288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7" name="Ovale 26"/>
          <p:cNvSpPr/>
          <p:nvPr/>
        </p:nvSpPr>
        <p:spPr>
          <a:xfrm>
            <a:off x="8259763" y="1241425"/>
            <a:ext cx="215900" cy="24288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5" name="CasellaDiTesto 24"/>
          <p:cNvSpPr txBox="1">
            <a:spLocks noChangeArrowheads="1"/>
          </p:cNvSpPr>
          <p:nvPr/>
        </p:nvSpPr>
        <p:spPr bwMode="auto">
          <a:xfrm>
            <a:off x="1758950" y="1116013"/>
            <a:ext cx="720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b="1">
                <a:solidFill>
                  <a:srgbClr val="00B050"/>
                </a:solidFill>
              </a:rPr>
              <a:t>2H</a:t>
            </a:r>
          </a:p>
        </p:txBody>
      </p:sp>
      <p:sp>
        <p:nvSpPr>
          <p:cNvPr id="29" name="CasellaDiTesto 28"/>
          <p:cNvSpPr txBox="1">
            <a:spLocks noChangeArrowheads="1"/>
          </p:cNvSpPr>
          <p:nvPr/>
        </p:nvSpPr>
        <p:spPr bwMode="auto">
          <a:xfrm>
            <a:off x="6875463" y="1446213"/>
            <a:ext cx="7207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b="1">
                <a:solidFill>
                  <a:srgbClr val="00B050"/>
                </a:solidFill>
              </a:rPr>
              <a:t>1H</a:t>
            </a:r>
          </a:p>
        </p:txBody>
      </p:sp>
      <p:sp>
        <p:nvSpPr>
          <p:cNvPr id="30" name="CasellaDiTesto 29"/>
          <p:cNvSpPr txBox="1">
            <a:spLocks noChangeArrowheads="1"/>
          </p:cNvSpPr>
          <p:nvPr/>
        </p:nvSpPr>
        <p:spPr bwMode="auto">
          <a:xfrm>
            <a:off x="560388" y="2228850"/>
            <a:ext cx="719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b="1">
                <a:solidFill>
                  <a:srgbClr val="00B050"/>
                </a:solidFill>
              </a:rPr>
              <a:t>1H</a:t>
            </a:r>
          </a:p>
        </p:txBody>
      </p:sp>
      <p:cxnSp>
        <p:nvCxnSpPr>
          <p:cNvPr id="17" name="Connettore 2 16"/>
          <p:cNvCxnSpPr/>
          <p:nvPr/>
        </p:nvCxnSpPr>
        <p:spPr>
          <a:xfrm>
            <a:off x="7164288" y="4869160"/>
            <a:ext cx="0" cy="3683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24" grpId="0" animBg="1"/>
      <p:bldP spid="27" grpId="0" animBg="1"/>
      <p:bldP spid="25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Immagin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31800"/>
            <a:ext cx="8351837" cy="6121400"/>
          </a:xfrm>
          <a:prstGeom prst="rect">
            <a:avLst/>
          </a:prstGeom>
          <a:noFill/>
          <a:ln w="7620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/>
          <p:cNvSpPr>
            <a:spLocks noChangeArrowheads="1"/>
          </p:cNvSpPr>
          <p:nvPr/>
        </p:nvSpPr>
        <p:spPr bwMode="auto">
          <a:xfrm>
            <a:off x="4703763" y="2568575"/>
            <a:ext cx="265112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</a:rPr>
              <a:t>L</a:t>
            </a:r>
            <a:endParaRPr lang="it-IT" sz="2000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4572000" y="2293938"/>
            <a:ext cx="266700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</a:rPr>
              <a:t>L</a:t>
            </a:r>
            <a:endParaRPr lang="it-IT" sz="2000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5024438" y="3065463"/>
            <a:ext cx="265112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</a:rPr>
              <a:t>L</a:t>
            </a:r>
            <a:endParaRPr lang="it-IT" sz="2000"/>
          </a:p>
        </p:txBody>
      </p:sp>
      <p:sp>
        <p:nvSpPr>
          <p:cNvPr id="7" name="Rettangolo 6"/>
          <p:cNvSpPr>
            <a:spLocks noChangeArrowheads="1"/>
          </p:cNvSpPr>
          <p:nvPr/>
        </p:nvSpPr>
        <p:spPr bwMode="auto">
          <a:xfrm>
            <a:off x="4441825" y="3065463"/>
            <a:ext cx="266700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</a:rPr>
              <a:t>L</a:t>
            </a:r>
            <a:endParaRPr lang="it-IT" sz="2000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4181475" y="3314700"/>
            <a:ext cx="266700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</a:rPr>
              <a:t>L</a:t>
            </a:r>
            <a:endParaRPr lang="it-IT" sz="2000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3856038" y="3376613"/>
            <a:ext cx="265112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</a:rPr>
              <a:t>L</a:t>
            </a:r>
            <a:endParaRPr lang="it-IT" sz="2000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3790950" y="4391025"/>
            <a:ext cx="265113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 dirty="0">
                <a:solidFill>
                  <a:srgbClr val="00B050"/>
                </a:solidFill>
              </a:rPr>
              <a:t>L</a:t>
            </a:r>
            <a:endParaRPr lang="it-IT" sz="2000" dirty="0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2422525" y="3471863"/>
            <a:ext cx="46355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  <a:latin typeface="Symbol" pitchFamily="18" charset="2"/>
              </a:rPr>
              <a:t>g</a:t>
            </a:r>
            <a:r>
              <a:rPr lang="it-IT" sz="2000" b="1">
                <a:solidFill>
                  <a:srgbClr val="00B050"/>
                </a:solidFill>
              </a:rPr>
              <a:t>-T</a:t>
            </a:r>
            <a:endParaRPr lang="it-IT" sz="2000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2357438" y="3038475"/>
            <a:ext cx="463550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  <a:latin typeface="Symbol" pitchFamily="18" charset="2"/>
              </a:rPr>
              <a:t>g</a:t>
            </a:r>
            <a:r>
              <a:rPr lang="it-IT" sz="2000" b="1">
                <a:solidFill>
                  <a:srgbClr val="00B050"/>
                </a:solidFill>
              </a:rPr>
              <a:t>-T</a:t>
            </a:r>
            <a:endParaRPr lang="it-IT" sz="2000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3587750" y="3871913"/>
            <a:ext cx="463550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  <a:latin typeface="Symbol" pitchFamily="18" charset="2"/>
              </a:rPr>
              <a:t>g</a:t>
            </a:r>
            <a:r>
              <a:rPr lang="it-IT" sz="2000" b="1">
                <a:solidFill>
                  <a:srgbClr val="00B050"/>
                </a:solidFill>
              </a:rPr>
              <a:t>-T</a:t>
            </a:r>
            <a:endParaRPr lang="it-IT" sz="2000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5680075" y="2417763"/>
            <a:ext cx="463550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  <a:latin typeface="Symbol" pitchFamily="18" charset="2"/>
              </a:rPr>
              <a:t>g</a:t>
            </a:r>
            <a:r>
              <a:rPr lang="it-IT" sz="2000" b="1">
                <a:solidFill>
                  <a:srgbClr val="00B050"/>
                </a:solidFill>
              </a:rPr>
              <a:t>-T</a:t>
            </a:r>
            <a:endParaRPr lang="it-IT" sz="2000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2747963" y="2479675"/>
            <a:ext cx="488950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  <a:latin typeface="Symbol" pitchFamily="18" charset="2"/>
              </a:rPr>
              <a:t>b</a:t>
            </a:r>
            <a:r>
              <a:rPr lang="it-IT" sz="2000" b="1">
                <a:solidFill>
                  <a:srgbClr val="00B050"/>
                </a:solidFill>
              </a:rPr>
              <a:t>-P</a:t>
            </a:r>
            <a:endParaRPr lang="it-IT" sz="2000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auto">
          <a:xfrm>
            <a:off x="3400425" y="2479675"/>
            <a:ext cx="488950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  <a:latin typeface="Symbol" pitchFamily="18" charset="2"/>
              </a:rPr>
              <a:t>b</a:t>
            </a:r>
            <a:r>
              <a:rPr lang="it-IT" sz="2000" b="1">
                <a:solidFill>
                  <a:srgbClr val="00B050"/>
                </a:solidFill>
              </a:rPr>
              <a:t>-P</a:t>
            </a:r>
            <a:endParaRPr lang="it-IT" sz="2000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auto">
          <a:xfrm>
            <a:off x="6462713" y="2170113"/>
            <a:ext cx="488950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 dirty="0">
                <a:solidFill>
                  <a:srgbClr val="00B050"/>
                </a:solidFill>
                <a:latin typeface="Symbol" pitchFamily="18" charset="2"/>
              </a:rPr>
              <a:t>b</a:t>
            </a:r>
            <a:r>
              <a:rPr lang="it-IT" sz="2000" b="1" dirty="0">
                <a:solidFill>
                  <a:srgbClr val="00B050"/>
                </a:solidFill>
              </a:rPr>
              <a:t>-P</a:t>
            </a:r>
            <a:endParaRPr lang="it-IT" sz="2000" dirty="0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5581650" y="2817813"/>
            <a:ext cx="488950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  <a:latin typeface="Symbol" pitchFamily="18" charset="2"/>
              </a:rPr>
              <a:t>b</a:t>
            </a:r>
            <a:r>
              <a:rPr lang="it-IT" sz="2000" b="1">
                <a:solidFill>
                  <a:srgbClr val="00B050"/>
                </a:solidFill>
              </a:rPr>
              <a:t>-P</a:t>
            </a:r>
            <a:endParaRPr lang="it-IT" sz="2000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2943225" y="5210175"/>
            <a:ext cx="488950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 dirty="0">
                <a:solidFill>
                  <a:srgbClr val="00B050"/>
                </a:solidFill>
                <a:latin typeface="Symbol" pitchFamily="18" charset="2"/>
              </a:rPr>
              <a:t>b</a:t>
            </a:r>
            <a:r>
              <a:rPr lang="it-IT" sz="2000" b="1" dirty="0">
                <a:solidFill>
                  <a:srgbClr val="00B050"/>
                </a:solidFill>
              </a:rPr>
              <a:t>-P</a:t>
            </a:r>
            <a:endParaRPr lang="it-IT" sz="2000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3205163" y="2817813"/>
            <a:ext cx="488950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  <a:latin typeface="Symbol" pitchFamily="18" charset="2"/>
              </a:rPr>
              <a:t>b</a:t>
            </a:r>
            <a:r>
              <a:rPr lang="it-IT" sz="2000" b="1">
                <a:solidFill>
                  <a:srgbClr val="00B050"/>
                </a:solidFill>
              </a:rPr>
              <a:t>-P</a:t>
            </a:r>
            <a:endParaRPr lang="it-IT" sz="2000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5029200" y="2790825"/>
            <a:ext cx="488950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  <a:latin typeface="Symbol" pitchFamily="18" charset="2"/>
              </a:rPr>
              <a:t>b</a:t>
            </a:r>
            <a:r>
              <a:rPr lang="it-IT" sz="2000" b="1">
                <a:solidFill>
                  <a:srgbClr val="00B050"/>
                </a:solidFill>
              </a:rPr>
              <a:t>-P</a:t>
            </a:r>
            <a:endParaRPr lang="it-IT" sz="2000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6137275" y="2044700"/>
            <a:ext cx="2762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</a:rPr>
              <a:t>S</a:t>
            </a:r>
            <a:endParaRPr lang="it-IT" sz="2000"/>
          </a:p>
        </p:txBody>
      </p:sp>
      <p:sp>
        <p:nvSpPr>
          <p:cNvPr id="23" name="Rettangolo 22"/>
          <p:cNvSpPr>
            <a:spLocks noChangeArrowheads="1"/>
          </p:cNvSpPr>
          <p:nvPr/>
        </p:nvSpPr>
        <p:spPr bwMode="auto">
          <a:xfrm>
            <a:off x="6788150" y="1673225"/>
            <a:ext cx="277813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</a:rPr>
              <a:t>S</a:t>
            </a:r>
            <a:endParaRPr lang="it-IT" sz="2000"/>
          </a:p>
        </p:txBody>
      </p:sp>
      <p:sp>
        <p:nvSpPr>
          <p:cNvPr id="24" name="Rettangolo 23"/>
          <p:cNvSpPr>
            <a:spLocks noChangeArrowheads="1"/>
          </p:cNvSpPr>
          <p:nvPr/>
        </p:nvSpPr>
        <p:spPr bwMode="auto">
          <a:xfrm>
            <a:off x="6137275" y="1549400"/>
            <a:ext cx="276225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</a:rPr>
              <a:t>w</a:t>
            </a:r>
            <a:endParaRPr lang="it-IT" sz="2000"/>
          </a:p>
        </p:txBody>
      </p:sp>
      <p:sp>
        <p:nvSpPr>
          <p:cNvPr id="25" name="Rettangolo 24"/>
          <p:cNvSpPr>
            <a:spLocks noChangeArrowheads="1"/>
          </p:cNvSpPr>
          <p:nvPr/>
        </p:nvSpPr>
        <p:spPr bwMode="auto">
          <a:xfrm>
            <a:off x="5354638" y="3376613"/>
            <a:ext cx="277812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</a:rPr>
              <a:t>w</a:t>
            </a:r>
            <a:endParaRPr lang="it-IT" sz="2000"/>
          </a:p>
        </p:txBody>
      </p:sp>
      <p:sp>
        <p:nvSpPr>
          <p:cNvPr id="26" name="Rettangolo 25"/>
          <p:cNvSpPr>
            <a:spLocks noChangeArrowheads="1"/>
          </p:cNvSpPr>
          <p:nvPr/>
        </p:nvSpPr>
        <p:spPr bwMode="auto">
          <a:xfrm>
            <a:off x="4181475" y="2479675"/>
            <a:ext cx="488950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  <a:latin typeface="Symbol" pitchFamily="18" charset="2"/>
              </a:rPr>
              <a:t>b</a:t>
            </a:r>
            <a:r>
              <a:rPr lang="it-IT" sz="2000" b="1">
                <a:solidFill>
                  <a:srgbClr val="00B050"/>
                </a:solidFill>
              </a:rPr>
              <a:t>-P</a:t>
            </a:r>
            <a:endParaRPr lang="it-IT" sz="2000"/>
          </a:p>
        </p:txBody>
      </p:sp>
      <p:sp>
        <p:nvSpPr>
          <p:cNvPr id="27" name="Rettangolo 26"/>
          <p:cNvSpPr>
            <a:spLocks noChangeArrowheads="1"/>
          </p:cNvSpPr>
          <p:nvPr/>
        </p:nvSpPr>
        <p:spPr bwMode="auto">
          <a:xfrm>
            <a:off x="3921125" y="4183063"/>
            <a:ext cx="488950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 dirty="0">
                <a:solidFill>
                  <a:srgbClr val="00B050"/>
                </a:solidFill>
                <a:latin typeface="Symbol" pitchFamily="18" charset="2"/>
              </a:rPr>
              <a:t>b</a:t>
            </a:r>
            <a:r>
              <a:rPr lang="it-IT" sz="2000" b="1" dirty="0">
                <a:solidFill>
                  <a:srgbClr val="00B050"/>
                </a:solidFill>
              </a:rPr>
              <a:t>-P</a:t>
            </a:r>
            <a:endParaRPr lang="it-IT" sz="2000" dirty="0"/>
          </a:p>
        </p:txBody>
      </p:sp>
      <p:sp>
        <p:nvSpPr>
          <p:cNvPr id="28" name="Rettangolo 27"/>
          <p:cNvSpPr>
            <a:spLocks noChangeArrowheads="1"/>
          </p:cNvSpPr>
          <p:nvPr/>
        </p:nvSpPr>
        <p:spPr bwMode="auto">
          <a:xfrm>
            <a:off x="5094288" y="3686175"/>
            <a:ext cx="277812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</a:rPr>
              <a:t>S</a:t>
            </a:r>
            <a:endParaRPr lang="it-IT" sz="2000"/>
          </a:p>
        </p:txBody>
      </p:sp>
      <p:sp>
        <p:nvSpPr>
          <p:cNvPr id="29" name="Rettangolo 28"/>
          <p:cNvSpPr>
            <a:spLocks noChangeArrowheads="1"/>
          </p:cNvSpPr>
          <p:nvPr/>
        </p:nvSpPr>
        <p:spPr bwMode="auto">
          <a:xfrm>
            <a:off x="4703763" y="1673225"/>
            <a:ext cx="585787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</a:rPr>
              <a:t>G,N</a:t>
            </a:r>
            <a:endParaRPr lang="it-IT" sz="2000"/>
          </a:p>
        </p:txBody>
      </p:sp>
      <p:cxnSp>
        <p:nvCxnSpPr>
          <p:cNvPr id="30" name="Connettore 1 29"/>
          <p:cNvCxnSpPr/>
          <p:nvPr/>
        </p:nvCxnSpPr>
        <p:spPr>
          <a:xfrm>
            <a:off x="4899025" y="1920875"/>
            <a:ext cx="0" cy="187325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ttore 1 30"/>
          <p:cNvCxnSpPr/>
          <p:nvPr/>
        </p:nvCxnSpPr>
        <p:spPr>
          <a:xfrm flipH="1">
            <a:off x="4768850" y="1982788"/>
            <a:ext cx="65088" cy="434975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CasellaDiTesto 22"/>
          <p:cNvSpPr txBox="1">
            <a:spLocks noChangeArrowheads="1"/>
          </p:cNvSpPr>
          <p:nvPr/>
        </p:nvSpPr>
        <p:spPr bwMode="auto">
          <a:xfrm>
            <a:off x="3059113" y="107950"/>
            <a:ext cx="2449512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b="1" dirty="0" smtClean="0">
                <a:solidFill>
                  <a:srgbClr val="00B050"/>
                </a:solidFill>
              </a:rPr>
              <a:t>HSQC Olio limone</a:t>
            </a:r>
            <a:endParaRPr lang="it-IT" b="1" dirty="0">
              <a:solidFill>
                <a:srgbClr val="00B050"/>
              </a:solidFill>
            </a:endParaRPr>
          </a:p>
        </p:txBody>
      </p:sp>
      <p:sp>
        <p:nvSpPr>
          <p:cNvPr id="34" name="Rettangolo 33"/>
          <p:cNvSpPr>
            <a:spLocks noChangeArrowheads="1"/>
          </p:cNvSpPr>
          <p:nvPr/>
        </p:nvSpPr>
        <p:spPr bwMode="auto">
          <a:xfrm>
            <a:off x="6228184" y="2564904"/>
            <a:ext cx="55175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el-GR" sz="2000" b="1" dirty="0" smtClean="0">
                <a:solidFill>
                  <a:srgbClr val="00B050"/>
                </a:solidFill>
                <a:latin typeface="Calibri"/>
              </a:rPr>
              <a:t>α</a:t>
            </a:r>
            <a:r>
              <a:rPr lang="it-IT" sz="2000" b="1" dirty="0" smtClean="0">
                <a:solidFill>
                  <a:srgbClr val="00B050"/>
                </a:solidFill>
              </a:rPr>
              <a:t>-P</a:t>
            </a:r>
            <a:endParaRPr lang="it-IT" sz="2000" dirty="0"/>
          </a:p>
        </p:txBody>
      </p:sp>
      <p:sp>
        <p:nvSpPr>
          <p:cNvPr id="38" name="Rettangolo 37"/>
          <p:cNvSpPr>
            <a:spLocks noChangeArrowheads="1"/>
          </p:cNvSpPr>
          <p:nvPr/>
        </p:nvSpPr>
        <p:spPr bwMode="auto">
          <a:xfrm>
            <a:off x="5244382" y="2596842"/>
            <a:ext cx="55175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el-GR" sz="2000" b="1" dirty="0" smtClean="0">
                <a:solidFill>
                  <a:srgbClr val="00B050"/>
                </a:solidFill>
                <a:latin typeface="Calibri"/>
              </a:rPr>
              <a:t>α</a:t>
            </a:r>
            <a:r>
              <a:rPr lang="it-IT" sz="2000" b="1" dirty="0" smtClean="0">
                <a:solidFill>
                  <a:srgbClr val="00B050"/>
                </a:solidFill>
              </a:rPr>
              <a:t>-P</a:t>
            </a:r>
            <a:endParaRPr lang="it-IT" sz="2000" dirty="0"/>
          </a:p>
        </p:txBody>
      </p:sp>
      <p:sp>
        <p:nvSpPr>
          <p:cNvPr id="41" name="Rettangolo 40"/>
          <p:cNvSpPr>
            <a:spLocks noChangeArrowheads="1"/>
          </p:cNvSpPr>
          <p:nvPr/>
        </p:nvSpPr>
        <p:spPr bwMode="auto">
          <a:xfrm>
            <a:off x="3347864" y="3212976"/>
            <a:ext cx="55175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el-GR" sz="2000" b="1" dirty="0" smtClean="0">
                <a:solidFill>
                  <a:srgbClr val="00B050"/>
                </a:solidFill>
                <a:latin typeface="Calibri"/>
              </a:rPr>
              <a:t>α</a:t>
            </a:r>
            <a:r>
              <a:rPr lang="it-IT" sz="2000" b="1" dirty="0" smtClean="0">
                <a:solidFill>
                  <a:srgbClr val="00B050"/>
                </a:solidFill>
              </a:rPr>
              <a:t>-P</a:t>
            </a:r>
            <a:endParaRPr lang="it-IT" sz="2000" dirty="0"/>
          </a:p>
        </p:txBody>
      </p:sp>
      <p:sp>
        <p:nvSpPr>
          <p:cNvPr id="42" name="Rettangolo 41"/>
          <p:cNvSpPr>
            <a:spLocks noChangeArrowheads="1"/>
          </p:cNvSpPr>
          <p:nvPr/>
        </p:nvSpPr>
        <p:spPr bwMode="auto">
          <a:xfrm>
            <a:off x="5652120" y="3429000"/>
            <a:ext cx="55175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el-GR" sz="2000" b="1" dirty="0" smtClean="0">
                <a:solidFill>
                  <a:srgbClr val="00B050"/>
                </a:solidFill>
                <a:latin typeface="Calibri"/>
              </a:rPr>
              <a:t>α</a:t>
            </a:r>
            <a:r>
              <a:rPr lang="it-IT" sz="2000" b="1" dirty="0" smtClean="0">
                <a:solidFill>
                  <a:srgbClr val="00B050"/>
                </a:solidFill>
              </a:rPr>
              <a:t>-P</a:t>
            </a:r>
            <a:endParaRPr lang="it-IT" sz="2000" dirty="0"/>
          </a:p>
        </p:txBody>
      </p:sp>
      <p:sp>
        <p:nvSpPr>
          <p:cNvPr id="43" name="Rettangolo 42"/>
          <p:cNvSpPr>
            <a:spLocks noChangeArrowheads="1"/>
          </p:cNvSpPr>
          <p:nvPr/>
        </p:nvSpPr>
        <p:spPr bwMode="auto">
          <a:xfrm>
            <a:off x="3059832" y="3501008"/>
            <a:ext cx="55175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el-GR" sz="2000" b="1" dirty="0" smtClean="0">
                <a:solidFill>
                  <a:srgbClr val="00B050"/>
                </a:solidFill>
                <a:latin typeface="Calibri"/>
              </a:rPr>
              <a:t>α</a:t>
            </a:r>
            <a:r>
              <a:rPr lang="it-IT" sz="2000" b="1" dirty="0" smtClean="0">
                <a:solidFill>
                  <a:srgbClr val="00B050"/>
                </a:solidFill>
              </a:rPr>
              <a:t>-P</a:t>
            </a:r>
            <a:endParaRPr lang="it-IT" sz="2000" dirty="0"/>
          </a:p>
        </p:txBody>
      </p:sp>
      <p:sp>
        <p:nvSpPr>
          <p:cNvPr id="44" name="Rettangolo 43"/>
          <p:cNvSpPr>
            <a:spLocks noChangeArrowheads="1"/>
          </p:cNvSpPr>
          <p:nvPr/>
        </p:nvSpPr>
        <p:spPr bwMode="auto">
          <a:xfrm>
            <a:off x="4139952" y="4869160"/>
            <a:ext cx="55175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el-GR" sz="2000" b="1" dirty="0" smtClean="0">
                <a:solidFill>
                  <a:srgbClr val="00B050"/>
                </a:solidFill>
                <a:latin typeface="Calibri"/>
              </a:rPr>
              <a:t>α</a:t>
            </a:r>
            <a:r>
              <a:rPr lang="it-IT" sz="2000" b="1" dirty="0" smtClean="0">
                <a:solidFill>
                  <a:srgbClr val="00B050"/>
                </a:solidFill>
              </a:rPr>
              <a:t>-P</a:t>
            </a:r>
            <a:endParaRPr lang="it-IT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 nodeType="clickPar">
                      <p:stCondLst>
                        <p:cond delay="indefinite"/>
                      </p:stCondLst>
                      <p:childTnLst>
                        <p:par>
                          <p:cTn id="1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 nodeType="clickPar">
                      <p:stCondLst>
                        <p:cond delay="indefinite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3" grpId="0"/>
      <p:bldP spid="24" grpId="0"/>
      <p:bldP spid="25" grpId="0"/>
      <p:bldP spid="26" grpId="0"/>
      <p:bldP spid="26" grpId="1"/>
      <p:bldP spid="27" grpId="0"/>
      <p:bldP spid="27" grpId="1"/>
      <p:bldP spid="28" grpId="0"/>
      <p:bldP spid="29" grpId="0"/>
      <p:bldP spid="34" grpId="0"/>
      <p:bldP spid="38" grpId="0"/>
      <p:bldP spid="41" grpId="0"/>
      <p:bldP spid="42" grpId="0"/>
      <p:bldP spid="43" grpId="0"/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7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Immagin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620713"/>
            <a:ext cx="8713788" cy="5976937"/>
          </a:xfrm>
          <a:prstGeom prst="rect">
            <a:avLst/>
          </a:prstGeom>
          <a:noFill/>
          <a:ln w="7620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/>
          <p:cNvSpPr>
            <a:spLocks noChangeArrowheads="1"/>
          </p:cNvSpPr>
          <p:nvPr/>
        </p:nvSpPr>
        <p:spPr bwMode="auto">
          <a:xfrm>
            <a:off x="3878263" y="4113213"/>
            <a:ext cx="6365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</a:rPr>
              <a:t>G,N</a:t>
            </a:r>
            <a:endParaRPr lang="it-IT" sz="2000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2352675" y="4811713"/>
            <a:ext cx="4476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</a:rPr>
              <a:t>M</a:t>
            </a:r>
            <a:endParaRPr lang="it-IT" sz="2000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5534025" y="3181350"/>
            <a:ext cx="4476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</a:rPr>
              <a:t>M</a:t>
            </a:r>
            <a:endParaRPr lang="it-IT" sz="2000"/>
          </a:p>
        </p:txBody>
      </p:sp>
      <p:sp>
        <p:nvSpPr>
          <p:cNvPr id="7" name="Rettangolo 6"/>
          <p:cNvSpPr>
            <a:spLocks noChangeArrowheads="1"/>
          </p:cNvSpPr>
          <p:nvPr/>
        </p:nvSpPr>
        <p:spPr bwMode="auto">
          <a:xfrm>
            <a:off x="6164263" y="3181350"/>
            <a:ext cx="4476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</a:rPr>
              <a:t>M</a:t>
            </a:r>
            <a:endParaRPr lang="it-IT" sz="2000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5138738" y="1862138"/>
            <a:ext cx="8302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  <a:latin typeface="Symbol" pitchFamily="18" charset="2"/>
              </a:rPr>
              <a:t>a</a:t>
            </a:r>
            <a:r>
              <a:rPr lang="it-IT" sz="2000" b="1">
                <a:solidFill>
                  <a:srgbClr val="00B050"/>
                </a:solidFill>
              </a:rPr>
              <a:t>-Glc</a:t>
            </a:r>
            <a:endParaRPr lang="it-IT" sz="2000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6715125" y="2130425"/>
            <a:ext cx="8318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  <a:latin typeface="Symbol" pitchFamily="18" charset="2"/>
              </a:rPr>
              <a:t>b</a:t>
            </a:r>
            <a:r>
              <a:rPr lang="it-IT" sz="2000" b="1">
                <a:solidFill>
                  <a:srgbClr val="00B050"/>
                </a:solidFill>
              </a:rPr>
              <a:t>-Glc</a:t>
            </a:r>
            <a:endParaRPr lang="it-IT" sz="2000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4665663" y="1897063"/>
            <a:ext cx="6048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</a:rPr>
              <a:t>Suc</a:t>
            </a:r>
            <a:endParaRPr lang="it-IT" sz="2000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7319963" y="2540000"/>
            <a:ext cx="334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</a:rPr>
              <a:t>S</a:t>
            </a:r>
            <a:endParaRPr lang="it-IT" sz="2000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6794500" y="2535238"/>
            <a:ext cx="33496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</a:rPr>
              <a:t>S</a:t>
            </a:r>
            <a:endParaRPr lang="it-IT" sz="2000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5138738" y="3832225"/>
            <a:ext cx="3222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</a:rPr>
              <a:t>L</a:t>
            </a:r>
            <a:endParaRPr lang="it-IT" sz="2000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4192588" y="3522663"/>
            <a:ext cx="5603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  <a:latin typeface="Symbol" pitchFamily="18" charset="2"/>
              </a:rPr>
              <a:t>g</a:t>
            </a:r>
            <a:r>
              <a:rPr lang="it-IT" sz="2000" b="1">
                <a:solidFill>
                  <a:srgbClr val="00B050"/>
                </a:solidFill>
              </a:rPr>
              <a:t>-T</a:t>
            </a:r>
            <a:endParaRPr lang="it-IT" sz="2000"/>
          </a:p>
        </p:txBody>
      </p:sp>
      <p:cxnSp>
        <p:nvCxnSpPr>
          <p:cNvPr id="15" name="Connettore 1 14"/>
          <p:cNvCxnSpPr/>
          <p:nvPr/>
        </p:nvCxnSpPr>
        <p:spPr>
          <a:xfrm>
            <a:off x="4745038" y="3756025"/>
            <a:ext cx="236537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1 15"/>
          <p:cNvCxnSpPr/>
          <p:nvPr/>
        </p:nvCxnSpPr>
        <p:spPr>
          <a:xfrm>
            <a:off x="4745038" y="3756025"/>
            <a:ext cx="315912" cy="1539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1038" y="3027363"/>
            <a:ext cx="657225" cy="666750"/>
          </a:xfrm>
          <a:prstGeom prst="rect">
            <a:avLst/>
          </a:prstGeom>
          <a:noFill/>
          <a:ln w="7620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7062788" y="3335338"/>
            <a:ext cx="3206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</a:rPr>
              <a:t>L</a:t>
            </a:r>
            <a:endParaRPr lang="it-IT" sz="2000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7188200" y="3138488"/>
            <a:ext cx="59213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  <a:latin typeface="Symbol" pitchFamily="18" charset="2"/>
              </a:rPr>
              <a:t>b</a:t>
            </a:r>
            <a:r>
              <a:rPr lang="it-IT" sz="2000" b="1">
                <a:solidFill>
                  <a:srgbClr val="00B050"/>
                </a:solidFill>
              </a:rPr>
              <a:t>-P</a:t>
            </a:r>
            <a:endParaRPr lang="it-IT" sz="2000"/>
          </a:p>
        </p:txBody>
      </p:sp>
      <p:sp>
        <p:nvSpPr>
          <p:cNvPr id="20" name="CasellaDiTesto 22"/>
          <p:cNvSpPr txBox="1">
            <a:spLocks noChangeArrowheads="1"/>
          </p:cNvSpPr>
          <p:nvPr/>
        </p:nvSpPr>
        <p:spPr bwMode="auto">
          <a:xfrm>
            <a:off x="3059113" y="107950"/>
            <a:ext cx="2449512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b="1" dirty="0" smtClean="0">
                <a:solidFill>
                  <a:srgbClr val="00B050"/>
                </a:solidFill>
              </a:rPr>
              <a:t>HSQC Olio limone</a:t>
            </a:r>
            <a:endParaRPr lang="it-IT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0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/>
          <p:cNvGrpSpPr/>
          <p:nvPr/>
        </p:nvGrpSpPr>
        <p:grpSpPr>
          <a:xfrm>
            <a:off x="395536" y="332656"/>
            <a:ext cx="8496944" cy="6264696"/>
            <a:chOff x="144116" y="30702506"/>
            <a:chExt cx="8585690" cy="6518965"/>
          </a:xfrm>
          <a:solidFill>
            <a:schemeClr val="bg1">
              <a:alpha val="0"/>
            </a:schemeClr>
          </a:solidFill>
        </p:grpSpPr>
        <p:grpSp>
          <p:nvGrpSpPr>
            <p:cNvPr id="3" name="Gruppo 2"/>
            <p:cNvGrpSpPr/>
            <p:nvPr/>
          </p:nvGrpSpPr>
          <p:grpSpPr>
            <a:xfrm>
              <a:off x="144116" y="30702506"/>
              <a:ext cx="8585690" cy="6518965"/>
              <a:chOff x="576264" y="30603678"/>
              <a:chExt cx="7930326" cy="5544616"/>
            </a:xfrm>
            <a:grpFill/>
          </p:grpSpPr>
          <p:pic>
            <p:nvPicPr>
              <p:cNvPr id="20" name="Immagine 19"/>
              <p:cNvPicPr>
                <a:picLocks noChangeAspect="1"/>
              </p:cNvPicPr>
              <p:nvPr/>
            </p:nvPicPr>
            <p:blipFill>
              <a:blip r:embed="rId3" cstate="print">
                <a:extLst/>
              </a:blip>
              <a:stretch>
                <a:fillRect/>
              </a:stretch>
            </p:blipFill>
            <p:spPr>
              <a:xfrm>
                <a:off x="576264" y="30603678"/>
                <a:ext cx="7930326" cy="5544616"/>
              </a:xfrm>
              <a:prstGeom prst="rect">
                <a:avLst/>
              </a:prstGeom>
              <a:grpFill/>
              <a:ln w="76200">
                <a:solidFill>
                  <a:srgbClr val="00B050"/>
                </a:solidFill>
              </a:ln>
            </p:spPr>
          </p:pic>
          <p:sp>
            <p:nvSpPr>
              <p:cNvPr id="21" name="CasellaDiTesto 20"/>
              <p:cNvSpPr txBox="1"/>
              <p:nvPr/>
            </p:nvSpPr>
            <p:spPr>
              <a:xfrm>
                <a:off x="1944416" y="32259859"/>
                <a:ext cx="720080" cy="307777"/>
              </a:xfrm>
              <a:prstGeom prst="rect">
                <a:avLst/>
              </a:prstGeom>
              <a:grp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it-IT" sz="1400" b="1" dirty="0">
                    <a:solidFill>
                      <a:srgbClr val="00B050"/>
                    </a:solidFill>
                    <a:latin typeface="+mn-lt"/>
                    <a:cs typeface="+mn-cs"/>
                  </a:rPr>
                  <a:t>Ge,Ne</a:t>
                </a:r>
              </a:p>
            </p:txBody>
          </p:sp>
          <p:sp>
            <p:nvSpPr>
              <p:cNvPr id="22" name="Rettangolo 21"/>
              <p:cNvSpPr/>
              <p:nvPr/>
            </p:nvSpPr>
            <p:spPr>
              <a:xfrm>
                <a:off x="4195728" y="32619899"/>
                <a:ext cx="629008" cy="493642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it-IT" sz="2000" b="1" dirty="0" err="1">
                    <a:solidFill>
                      <a:srgbClr val="00B050"/>
                    </a:solidFill>
                    <a:latin typeface="+mn-lt"/>
                    <a:cs typeface="+mn-cs"/>
                  </a:rPr>
                  <a:t>Suc</a:t>
                </a:r>
                <a:endParaRPr lang="it-IT" sz="2000" dirty="0">
                  <a:latin typeface="+mn-lt"/>
                  <a:cs typeface="+mn-cs"/>
                </a:endParaRPr>
              </a:p>
            </p:txBody>
          </p:sp>
          <p:sp>
            <p:nvSpPr>
              <p:cNvPr id="23" name="Rettangolo 22"/>
              <p:cNvSpPr/>
              <p:nvPr/>
            </p:nvSpPr>
            <p:spPr>
              <a:xfrm>
                <a:off x="3354481" y="32615458"/>
                <a:ext cx="530915" cy="400110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it-IT" sz="2000" b="1" dirty="0" err="1">
                    <a:solidFill>
                      <a:srgbClr val="00B050"/>
                    </a:solidFill>
                    <a:latin typeface="+mn-lt"/>
                    <a:cs typeface="+mn-cs"/>
                  </a:rPr>
                  <a:t>Fru</a:t>
                </a:r>
                <a:endParaRPr lang="it-IT" sz="2000" dirty="0">
                  <a:latin typeface="+mn-lt"/>
                  <a:cs typeface="+mn-cs"/>
                </a:endParaRPr>
              </a:p>
            </p:txBody>
          </p:sp>
          <p:sp>
            <p:nvSpPr>
              <p:cNvPr id="24" name="Rettangolo 23"/>
              <p:cNvSpPr/>
              <p:nvPr/>
            </p:nvSpPr>
            <p:spPr>
              <a:xfrm>
                <a:off x="4320680" y="32187851"/>
                <a:ext cx="518091" cy="400110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it-IT" sz="2000" b="1" dirty="0" err="1">
                    <a:solidFill>
                      <a:srgbClr val="00B050"/>
                    </a:solidFill>
                    <a:latin typeface="+mn-lt"/>
                    <a:cs typeface="+mn-cs"/>
                  </a:rPr>
                  <a:t>Glc</a:t>
                </a:r>
                <a:endParaRPr lang="it-IT" sz="2000" dirty="0">
                  <a:latin typeface="+mn-lt"/>
                  <a:cs typeface="+mn-cs"/>
                </a:endParaRPr>
              </a:p>
            </p:txBody>
          </p:sp>
        </p:grpSp>
        <p:sp>
          <p:nvSpPr>
            <p:cNvPr id="4" name="Rettangolo 3"/>
            <p:cNvSpPr/>
            <p:nvPr/>
          </p:nvSpPr>
          <p:spPr>
            <a:xfrm>
              <a:off x="2645334" y="34668253"/>
              <a:ext cx="574790" cy="47042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000" b="1" dirty="0" err="1">
                  <a:solidFill>
                    <a:srgbClr val="00B050"/>
                  </a:solidFill>
                  <a:latin typeface="+mn-lt"/>
                  <a:cs typeface="+mn-cs"/>
                </a:rPr>
                <a:t>Fru</a:t>
              </a:r>
              <a:endParaRPr lang="it-IT" sz="2000" dirty="0">
                <a:latin typeface="+mn-lt"/>
                <a:cs typeface="+mn-cs"/>
              </a:endParaRPr>
            </a:p>
          </p:txBody>
        </p:sp>
        <p:sp>
          <p:nvSpPr>
            <p:cNvPr id="5" name="Rettangolo 4"/>
            <p:cNvSpPr/>
            <p:nvPr/>
          </p:nvSpPr>
          <p:spPr>
            <a:xfrm>
              <a:off x="3997073" y="33734314"/>
              <a:ext cx="574790" cy="47042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000" b="1" dirty="0" err="1">
                  <a:solidFill>
                    <a:srgbClr val="00B050"/>
                  </a:solidFill>
                  <a:latin typeface="+mn-lt"/>
                  <a:cs typeface="+mn-cs"/>
                </a:rPr>
                <a:t>Fru</a:t>
              </a:r>
              <a:endParaRPr lang="it-IT" sz="2000" dirty="0">
                <a:latin typeface="+mn-lt"/>
                <a:cs typeface="+mn-cs"/>
              </a:endParaRPr>
            </a:p>
          </p:txBody>
        </p:sp>
        <p:sp>
          <p:nvSpPr>
            <p:cNvPr id="6" name="Rettangolo 5"/>
            <p:cNvSpPr/>
            <p:nvPr/>
          </p:nvSpPr>
          <p:spPr>
            <a:xfrm>
              <a:off x="3151990" y="33961986"/>
              <a:ext cx="574790" cy="47042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000" b="1" dirty="0" err="1">
                  <a:solidFill>
                    <a:srgbClr val="00B050"/>
                  </a:solidFill>
                  <a:latin typeface="+mn-lt"/>
                  <a:cs typeface="+mn-cs"/>
                </a:rPr>
                <a:t>Fru</a:t>
              </a:r>
              <a:endParaRPr lang="it-IT" sz="2000" dirty="0">
                <a:latin typeface="+mn-lt"/>
                <a:cs typeface="+mn-cs"/>
              </a:endParaRPr>
            </a:p>
          </p:txBody>
        </p:sp>
        <p:sp>
          <p:nvSpPr>
            <p:cNvPr id="7" name="Rettangolo 6"/>
            <p:cNvSpPr/>
            <p:nvPr/>
          </p:nvSpPr>
          <p:spPr>
            <a:xfrm>
              <a:off x="4843771" y="33051947"/>
              <a:ext cx="574790" cy="47042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000" b="1" dirty="0" err="1">
                  <a:solidFill>
                    <a:srgbClr val="00B050"/>
                  </a:solidFill>
                  <a:latin typeface="+mn-lt"/>
                  <a:cs typeface="+mn-cs"/>
                </a:rPr>
                <a:t>Fru</a:t>
              </a:r>
              <a:endParaRPr lang="it-IT" sz="2000" dirty="0">
                <a:latin typeface="+mn-lt"/>
                <a:cs typeface="+mn-cs"/>
              </a:endParaRPr>
            </a:p>
          </p:txBody>
        </p:sp>
        <p:sp>
          <p:nvSpPr>
            <p:cNvPr id="8" name="Rettangolo 7"/>
            <p:cNvSpPr/>
            <p:nvPr/>
          </p:nvSpPr>
          <p:spPr>
            <a:xfrm>
              <a:off x="4197971" y="33411987"/>
              <a:ext cx="574790" cy="47042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000" b="1" dirty="0" err="1">
                  <a:solidFill>
                    <a:srgbClr val="00B050"/>
                  </a:solidFill>
                  <a:latin typeface="+mn-lt"/>
                  <a:cs typeface="+mn-cs"/>
                </a:rPr>
                <a:t>Fru</a:t>
              </a:r>
              <a:endParaRPr lang="it-IT" sz="2000" dirty="0">
                <a:latin typeface="+mn-lt"/>
                <a:cs typeface="+mn-cs"/>
              </a:endParaRPr>
            </a:p>
          </p:txBody>
        </p:sp>
        <p:sp>
          <p:nvSpPr>
            <p:cNvPr id="9" name="Rettangolo 8"/>
            <p:cNvSpPr/>
            <p:nvPr/>
          </p:nvSpPr>
          <p:spPr>
            <a:xfrm>
              <a:off x="2448472" y="35068171"/>
              <a:ext cx="680989" cy="580389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000" b="1" dirty="0" err="1">
                  <a:solidFill>
                    <a:srgbClr val="00B050"/>
                  </a:solidFill>
                  <a:latin typeface="+mn-lt"/>
                  <a:cs typeface="+mn-cs"/>
                </a:rPr>
                <a:t>Suc</a:t>
              </a:r>
              <a:endParaRPr lang="it-IT" sz="2000" dirty="0">
                <a:latin typeface="+mn-lt"/>
                <a:cs typeface="+mn-cs"/>
              </a:endParaRPr>
            </a:p>
          </p:txBody>
        </p:sp>
        <p:sp>
          <p:nvSpPr>
            <p:cNvPr id="10" name="Rettangolo 9"/>
            <p:cNvSpPr/>
            <p:nvPr/>
          </p:nvSpPr>
          <p:spPr>
            <a:xfrm>
              <a:off x="3704308" y="35855934"/>
              <a:ext cx="551754" cy="40011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000" b="1" dirty="0" err="1">
                  <a:solidFill>
                    <a:srgbClr val="00B050"/>
                  </a:solidFill>
                  <a:latin typeface="+mn-lt"/>
                  <a:cs typeface="+mn-cs"/>
                </a:rPr>
                <a:t>Suc</a:t>
              </a:r>
              <a:endParaRPr lang="it-IT" sz="2000" dirty="0">
                <a:latin typeface="+mn-lt"/>
                <a:cs typeface="+mn-cs"/>
              </a:endParaRPr>
            </a:p>
          </p:txBody>
        </p:sp>
        <p:sp>
          <p:nvSpPr>
            <p:cNvPr id="11" name="Rettangolo 10"/>
            <p:cNvSpPr/>
            <p:nvPr/>
          </p:nvSpPr>
          <p:spPr>
            <a:xfrm>
              <a:off x="4187093" y="34487782"/>
              <a:ext cx="680989" cy="580389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000" b="1" dirty="0" err="1">
                  <a:solidFill>
                    <a:srgbClr val="00B050"/>
                  </a:solidFill>
                  <a:latin typeface="+mn-lt"/>
                  <a:cs typeface="+mn-cs"/>
                </a:rPr>
                <a:t>Suc</a:t>
              </a:r>
              <a:endParaRPr lang="it-IT" sz="2000" dirty="0">
                <a:latin typeface="+mn-lt"/>
                <a:cs typeface="+mn-cs"/>
              </a:endParaRPr>
            </a:p>
          </p:txBody>
        </p:sp>
        <p:sp>
          <p:nvSpPr>
            <p:cNvPr id="12" name="Rettangolo 11"/>
            <p:cNvSpPr/>
            <p:nvPr/>
          </p:nvSpPr>
          <p:spPr>
            <a:xfrm>
              <a:off x="3783707" y="34852147"/>
              <a:ext cx="680989" cy="580389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000" b="1" dirty="0" err="1">
                  <a:solidFill>
                    <a:srgbClr val="00B050"/>
                  </a:solidFill>
                  <a:latin typeface="+mn-lt"/>
                  <a:cs typeface="+mn-cs"/>
                </a:rPr>
                <a:t>Suc</a:t>
              </a:r>
              <a:endParaRPr lang="it-IT" sz="2000" dirty="0">
                <a:latin typeface="+mn-lt"/>
                <a:cs typeface="+mn-cs"/>
              </a:endParaRPr>
            </a:p>
          </p:txBody>
        </p:sp>
        <p:sp>
          <p:nvSpPr>
            <p:cNvPr id="13" name="Rettangolo 12"/>
            <p:cNvSpPr/>
            <p:nvPr/>
          </p:nvSpPr>
          <p:spPr>
            <a:xfrm>
              <a:off x="3063627" y="34708131"/>
              <a:ext cx="680989" cy="580389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000" b="1" dirty="0" err="1">
                  <a:solidFill>
                    <a:srgbClr val="00B050"/>
                  </a:solidFill>
                  <a:latin typeface="+mn-lt"/>
                  <a:cs typeface="+mn-cs"/>
                </a:rPr>
                <a:t>Suc</a:t>
              </a:r>
              <a:endParaRPr lang="it-IT" sz="2000" dirty="0">
                <a:latin typeface="+mn-lt"/>
                <a:cs typeface="+mn-cs"/>
              </a:endParaRPr>
            </a:p>
          </p:txBody>
        </p:sp>
        <p:sp>
          <p:nvSpPr>
            <p:cNvPr id="14" name="Rettangolo 13"/>
            <p:cNvSpPr/>
            <p:nvPr/>
          </p:nvSpPr>
          <p:spPr>
            <a:xfrm>
              <a:off x="4791819" y="34276083"/>
              <a:ext cx="1008609" cy="40011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000" b="1" dirty="0" err="1">
                  <a:solidFill>
                    <a:srgbClr val="00B050"/>
                  </a:solidFill>
                  <a:latin typeface="+mn-lt"/>
                  <a:cs typeface="+mn-cs"/>
                </a:rPr>
                <a:t>Suc</a:t>
              </a:r>
              <a:r>
                <a:rPr lang="it-IT" sz="2000" b="1" dirty="0">
                  <a:solidFill>
                    <a:srgbClr val="00B050"/>
                  </a:solidFill>
                  <a:latin typeface="+mn-lt"/>
                  <a:cs typeface="+mn-cs"/>
                </a:rPr>
                <a:t>, </a:t>
              </a:r>
              <a:r>
                <a:rPr lang="it-IT" sz="2000" b="1" dirty="0" err="1">
                  <a:solidFill>
                    <a:srgbClr val="00B050"/>
                  </a:solidFill>
                  <a:latin typeface="+mn-lt"/>
                  <a:cs typeface="+mn-cs"/>
                </a:rPr>
                <a:t>Glc</a:t>
              </a:r>
              <a:endParaRPr lang="it-IT" sz="2000" dirty="0">
                <a:latin typeface="+mn-lt"/>
                <a:cs typeface="+mn-cs"/>
              </a:endParaRPr>
            </a:p>
          </p:txBody>
        </p:sp>
        <p:sp>
          <p:nvSpPr>
            <p:cNvPr id="15" name="Rettangolo 14"/>
            <p:cNvSpPr/>
            <p:nvPr/>
          </p:nvSpPr>
          <p:spPr>
            <a:xfrm>
              <a:off x="5223867" y="34060059"/>
              <a:ext cx="1008609" cy="40011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000" b="1" dirty="0" err="1">
                  <a:solidFill>
                    <a:srgbClr val="00B050"/>
                  </a:solidFill>
                  <a:latin typeface="+mn-lt"/>
                  <a:cs typeface="+mn-cs"/>
                </a:rPr>
                <a:t>Suc</a:t>
              </a:r>
              <a:r>
                <a:rPr lang="it-IT" sz="2000" b="1" dirty="0">
                  <a:solidFill>
                    <a:srgbClr val="00B050"/>
                  </a:solidFill>
                  <a:latin typeface="+mn-lt"/>
                  <a:cs typeface="+mn-cs"/>
                </a:rPr>
                <a:t>, </a:t>
              </a:r>
              <a:r>
                <a:rPr lang="it-IT" sz="2000" b="1" dirty="0" err="1">
                  <a:solidFill>
                    <a:srgbClr val="00B050"/>
                  </a:solidFill>
                  <a:latin typeface="+mn-lt"/>
                  <a:cs typeface="+mn-cs"/>
                </a:rPr>
                <a:t>Glc</a:t>
              </a:r>
              <a:endParaRPr lang="it-IT" sz="2000" dirty="0">
                <a:latin typeface="+mn-lt"/>
                <a:cs typeface="+mn-cs"/>
              </a:endParaRPr>
            </a:p>
          </p:txBody>
        </p:sp>
        <p:sp>
          <p:nvSpPr>
            <p:cNvPr id="16" name="Rettangolo 15"/>
            <p:cNvSpPr/>
            <p:nvPr/>
          </p:nvSpPr>
          <p:spPr>
            <a:xfrm>
              <a:off x="3601874" y="33988051"/>
              <a:ext cx="574790" cy="47042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000" b="1" dirty="0" err="1">
                  <a:solidFill>
                    <a:srgbClr val="00B050"/>
                  </a:solidFill>
                  <a:latin typeface="+mn-lt"/>
                  <a:cs typeface="+mn-cs"/>
                </a:rPr>
                <a:t>Fru</a:t>
              </a:r>
              <a:endParaRPr lang="it-IT" sz="2000" dirty="0">
                <a:latin typeface="+mn-lt"/>
                <a:cs typeface="+mn-cs"/>
              </a:endParaRPr>
            </a:p>
          </p:txBody>
        </p:sp>
        <p:sp>
          <p:nvSpPr>
            <p:cNvPr id="17" name="Rettangolo 16"/>
            <p:cNvSpPr/>
            <p:nvPr/>
          </p:nvSpPr>
          <p:spPr>
            <a:xfrm>
              <a:off x="3889906" y="35677870"/>
              <a:ext cx="574790" cy="47042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000" b="1" dirty="0" err="1">
                  <a:solidFill>
                    <a:srgbClr val="00B050"/>
                  </a:solidFill>
                  <a:latin typeface="+mn-lt"/>
                  <a:cs typeface="+mn-cs"/>
                </a:rPr>
                <a:t>Fru</a:t>
              </a:r>
              <a:endParaRPr lang="it-IT" sz="2000" dirty="0">
                <a:latin typeface="+mn-lt"/>
                <a:cs typeface="+mn-cs"/>
              </a:endParaRPr>
            </a:p>
          </p:txBody>
        </p:sp>
        <p:sp>
          <p:nvSpPr>
            <p:cNvPr id="18" name="Rettangolo 17"/>
            <p:cNvSpPr/>
            <p:nvPr/>
          </p:nvSpPr>
          <p:spPr>
            <a:xfrm>
              <a:off x="5114042" y="34957790"/>
              <a:ext cx="514885" cy="40011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000" dirty="0" err="1">
                  <a:solidFill>
                    <a:srgbClr val="00B050"/>
                  </a:solidFill>
                  <a:latin typeface="+mn-lt"/>
                  <a:cs typeface="+mn-cs"/>
                </a:rPr>
                <a:t>Glc</a:t>
              </a:r>
              <a:endParaRPr lang="it-IT" sz="2000" dirty="0">
                <a:latin typeface="+mn-lt"/>
                <a:cs typeface="+mn-cs"/>
              </a:endParaRPr>
            </a:p>
          </p:txBody>
        </p:sp>
        <p:sp>
          <p:nvSpPr>
            <p:cNvPr id="19" name="Rettangolo 18"/>
            <p:cNvSpPr/>
            <p:nvPr/>
          </p:nvSpPr>
          <p:spPr>
            <a:xfrm>
              <a:off x="5966035" y="34636123"/>
              <a:ext cx="514885" cy="40011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000" dirty="0" err="1">
                  <a:solidFill>
                    <a:srgbClr val="00B050"/>
                  </a:solidFill>
                  <a:latin typeface="+mn-lt"/>
                  <a:cs typeface="+mn-cs"/>
                </a:rPr>
                <a:t>Glc</a:t>
              </a:r>
              <a:endParaRPr lang="it-IT" sz="2000" dirty="0">
                <a:latin typeface="+mn-lt"/>
                <a:cs typeface="+mn-cs"/>
              </a:endParaRPr>
            </a:p>
          </p:txBody>
        </p:sp>
      </p:grpSp>
      <p:sp>
        <p:nvSpPr>
          <p:cNvPr id="15363" name="Rettangolo 24"/>
          <p:cNvSpPr>
            <a:spLocks noChangeArrowheads="1"/>
          </p:cNvSpPr>
          <p:nvPr/>
        </p:nvSpPr>
        <p:spPr bwMode="auto">
          <a:xfrm>
            <a:off x="4140200" y="1484313"/>
            <a:ext cx="7159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el-GR" sz="2000" b="1">
                <a:solidFill>
                  <a:srgbClr val="00B050"/>
                </a:solidFill>
              </a:rPr>
              <a:t>α</a:t>
            </a:r>
            <a:r>
              <a:rPr lang="it-IT" sz="2000" b="1">
                <a:solidFill>
                  <a:srgbClr val="00B050"/>
                </a:solidFill>
              </a:rPr>
              <a:t>-CH</a:t>
            </a:r>
            <a:endParaRPr lang="it-IT" sz="2000"/>
          </a:p>
        </p:txBody>
      </p:sp>
      <p:sp>
        <p:nvSpPr>
          <p:cNvPr id="26" name="CasellaDiTesto 22"/>
          <p:cNvSpPr txBox="1">
            <a:spLocks noChangeArrowheads="1"/>
          </p:cNvSpPr>
          <p:nvPr/>
        </p:nvSpPr>
        <p:spPr bwMode="auto">
          <a:xfrm>
            <a:off x="3059113" y="107950"/>
            <a:ext cx="2449512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b="1" dirty="0" smtClean="0">
                <a:solidFill>
                  <a:srgbClr val="00B050"/>
                </a:solidFill>
              </a:rPr>
              <a:t>HSQC Olio limone</a:t>
            </a:r>
            <a:endParaRPr lang="it-IT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149225"/>
            <a:ext cx="6715125" cy="6557963"/>
          </a:xfrm>
          <a:prstGeom prst="rect">
            <a:avLst/>
          </a:prstGeom>
          <a:solidFill>
            <a:schemeClr val="bg1"/>
          </a:solidFill>
          <a:ln w="76200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3" name="Rettangolo 2"/>
          <p:cNvSpPr>
            <a:spLocks noChangeArrowheads="1"/>
          </p:cNvSpPr>
          <p:nvPr/>
        </p:nvSpPr>
        <p:spPr bwMode="auto">
          <a:xfrm>
            <a:off x="5219700" y="5084763"/>
            <a:ext cx="306388" cy="40005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</a:rPr>
              <a:t>S</a:t>
            </a:r>
            <a:endParaRPr lang="it-IT" sz="2000"/>
          </a:p>
        </p:txBody>
      </p:sp>
      <p:sp>
        <p:nvSpPr>
          <p:cNvPr id="4" name="Rettangolo 3"/>
          <p:cNvSpPr>
            <a:spLocks noChangeArrowheads="1"/>
          </p:cNvSpPr>
          <p:nvPr/>
        </p:nvSpPr>
        <p:spPr bwMode="auto">
          <a:xfrm>
            <a:off x="4418013" y="4868863"/>
            <a:ext cx="307975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</a:rPr>
              <a:t>S</a:t>
            </a:r>
            <a:endParaRPr lang="it-IT" sz="2000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6715125" y="4757738"/>
            <a:ext cx="449263" cy="40005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</a:rPr>
              <a:t>Th</a:t>
            </a:r>
            <a:endParaRPr lang="it-IT" sz="2000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6732588" y="3100388"/>
            <a:ext cx="449262" cy="40005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>
                <a:solidFill>
                  <a:srgbClr val="00B050"/>
                </a:solidFill>
              </a:rPr>
              <a:t>Th</a:t>
            </a:r>
            <a:endParaRPr lang="it-IT" sz="2000"/>
          </a:p>
        </p:txBody>
      </p:sp>
      <p:sp>
        <p:nvSpPr>
          <p:cNvPr id="7" name="CasellaDiTesto 22"/>
          <p:cNvSpPr txBox="1">
            <a:spLocks noChangeArrowheads="1"/>
          </p:cNvSpPr>
          <p:nvPr/>
        </p:nvSpPr>
        <p:spPr bwMode="auto">
          <a:xfrm>
            <a:off x="5580112" y="404664"/>
            <a:ext cx="2016224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b="1" dirty="0" smtClean="0">
                <a:solidFill>
                  <a:srgbClr val="00B050"/>
                </a:solidFill>
              </a:rPr>
              <a:t>COSY Olio cedro</a:t>
            </a:r>
            <a:endParaRPr lang="it-IT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afico 2"/>
          <p:cNvGraphicFramePr/>
          <p:nvPr/>
        </p:nvGraphicFramePr>
        <p:xfrm>
          <a:off x="467544" y="332656"/>
          <a:ext cx="8424936" cy="6085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a 3"/>
          <p:cNvGraphicFramePr>
            <a:graphicFrameLocks noGrp="1"/>
          </p:cNvGraphicFramePr>
          <p:nvPr/>
        </p:nvGraphicFramePr>
        <p:xfrm>
          <a:off x="1258888" y="404813"/>
          <a:ext cx="5761039" cy="5778564"/>
        </p:xfrm>
        <a:graphic>
          <a:graphicData uri="http://schemas.openxmlformats.org/drawingml/2006/table">
            <a:tbl>
              <a:tblPr/>
              <a:tblGrid>
                <a:gridCol w="952311"/>
                <a:gridCol w="952311"/>
                <a:gridCol w="952311"/>
                <a:gridCol w="1031768"/>
                <a:gridCol w="936169"/>
                <a:gridCol w="936169"/>
              </a:tblGrid>
              <a:tr h="472678">
                <a:tc gridSpan="3"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it-IT" sz="18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% terpeni (</a:t>
                      </a:r>
                      <a:r>
                        <a:rPr lang="it-IT" sz="1800" b="1" i="0" u="none" strike="noStrike" dirty="0" err="1" smtClean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mol</a:t>
                      </a:r>
                      <a:r>
                        <a:rPr lang="it-IT" sz="18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 %)</a:t>
                      </a:r>
                      <a:endParaRPr lang="it-IT" sz="1800" b="1" i="0" u="none" strike="noStrike" dirty="0"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Lit</a:t>
                      </a: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[a] (g%)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Lit</a:t>
                      </a:r>
                      <a:r>
                        <a:rPr kumimoji="0" lang="it-IT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[b]</a:t>
                      </a: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g%)</a:t>
                      </a:r>
                      <a:endParaRPr kumimoji="0" lang="it-IT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Lit</a:t>
                      </a: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[c](g%)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</a:tr>
              <a:tr h="420972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it-IT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limone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it-IT" sz="1800" b="1" i="0" u="none" strike="noStrike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cedro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limone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limone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cedro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</a:tr>
              <a:tr h="448243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it-IT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G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0,9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1" i="0" u="none" strike="noStrike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1,1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2,1-1,2</a:t>
                      </a:r>
                      <a:r>
                        <a:rPr lang="it-IT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0,1-1,7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0,3-12</a:t>
                      </a:r>
                      <a:r>
                        <a:rPr lang="it-IT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</a:tr>
              <a:tr h="448243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it-IT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N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0,6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0,7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0,7-1,3</a:t>
                      </a:r>
                      <a:r>
                        <a:rPr lang="it-IT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0,05-1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0,2-9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</a:tr>
              <a:tr h="448243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it-IT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C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0,4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0,5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</a:t>
                      </a:r>
                      <a:r>
                        <a:rPr lang="it-IT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0,1-0,4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0,1-0,6</a:t>
                      </a:r>
                      <a:r>
                        <a:rPr lang="it-IT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</a:tr>
              <a:tr h="448243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it-IT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M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1,5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1,3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1,6</a:t>
                      </a:r>
                      <a:r>
                        <a:rPr lang="it-IT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1,6-2,1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1,3-2,8</a:t>
                      </a:r>
                      <a:r>
                        <a:rPr lang="it-IT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</a:tr>
              <a:tr h="448243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it-IT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L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1" i="0" u="none" strike="noStrike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56,5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58,0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65-66</a:t>
                      </a:r>
                      <a:r>
                        <a:rPr lang="it-IT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63-80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43-94</a:t>
                      </a:r>
                      <a:r>
                        <a:rPr lang="it-IT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</a:tr>
              <a:tr h="448243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it-IT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S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1" i="0" u="none" strike="noStrike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2,3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2,1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1,8</a:t>
                      </a:r>
                      <a:r>
                        <a:rPr lang="it-IT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0,2-2,6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0,1-1,8 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</a:tr>
              <a:tr h="429691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l-GR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β-</a:t>
                      </a:r>
                      <a:r>
                        <a:rPr lang="it-IT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P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1" i="0" u="none" strike="noStrike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12,6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13,0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10-11</a:t>
                      </a:r>
                      <a:r>
                        <a:rPr lang="it-IT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1-15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0,2-12,4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</a:tr>
              <a:tr h="448243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l-GR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α-</a:t>
                      </a:r>
                      <a:r>
                        <a:rPr lang="it-IT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P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2,0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2,0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1,8</a:t>
                      </a:r>
                      <a:r>
                        <a:rPr lang="it-IT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1,3-2,2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0,3-2,9</a:t>
                      </a:r>
                      <a:r>
                        <a:rPr lang="it-IT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</a:tr>
              <a:tr h="448243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l-GR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γ-</a:t>
                      </a:r>
                      <a:r>
                        <a:rPr lang="it-IT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T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20,6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18,4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8-9</a:t>
                      </a:r>
                      <a:r>
                        <a:rPr lang="it-IT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8-9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0-29</a:t>
                      </a:r>
                      <a:r>
                        <a:rPr lang="it-IT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</a:tr>
              <a:tr h="448243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it-IT" sz="1800" b="1" i="0" u="none" strike="noStrike" dirty="0" err="1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Ge+Ne</a:t>
                      </a:r>
                      <a:endParaRPr lang="it-IT" sz="1800" b="1" i="0" u="none" strike="noStrike" dirty="0"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1" i="0" u="none" strike="noStrike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2,3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2,4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0,8-1.2</a:t>
                      </a:r>
                      <a:r>
                        <a:rPr lang="it-IT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0,2-0,8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0,8</a:t>
                      </a:r>
                      <a:r>
                        <a:rPr lang="it-IT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</a:tr>
              <a:tr h="420972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l-GR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α-</a:t>
                      </a:r>
                      <a:r>
                        <a:rPr lang="it-IT" sz="1800" b="1" i="0" u="none" strike="noStrike" dirty="0" err="1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Th</a:t>
                      </a:r>
                      <a:endParaRPr lang="it-IT" sz="1800" b="1" i="0" u="none" strike="noStrike" dirty="0"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0,4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/>
                        </a:rPr>
                        <a:t>0,4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it-IT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0-1,3</a:t>
                      </a:r>
                      <a:r>
                        <a:rPr lang="it-IT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6" marR="9526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6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9556" name="Rettangolo 4"/>
          <p:cNvSpPr>
            <a:spLocks noChangeArrowheads="1"/>
          </p:cNvSpPr>
          <p:nvPr/>
        </p:nvSpPr>
        <p:spPr bwMode="auto">
          <a:xfrm>
            <a:off x="2771775" y="6092825"/>
            <a:ext cx="3462338" cy="739775"/>
          </a:xfrm>
          <a:prstGeom prst="rect">
            <a:avLst/>
          </a:prstGeom>
          <a:solidFill>
            <a:schemeClr val="bg1">
              <a:alpha val="90195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en-US" sz="1400"/>
              <a:t>[a] J. Agric. Food Chem., </a:t>
            </a:r>
            <a:r>
              <a:rPr lang="en-US" sz="1400" b="1"/>
              <a:t>1991</a:t>
            </a:r>
            <a:r>
              <a:rPr lang="en-US" sz="1400"/>
              <a:t>, 39, 162-169.</a:t>
            </a:r>
          </a:p>
          <a:p>
            <a:pPr defTabSz="912813"/>
            <a:r>
              <a:rPr lang="en-US" sz="1400"/>
              <a:t>[b] J. Agric. Food Chem. </a:t>
            </a:r>
            <a:r>
              <a:rPr lang="en-US" sz="1400" b="1"/>
              <a:t>2005, </a:t>
            </a:r>
            <a:r>
              <a:rPr lang="en-US" sz="1400"/>
              <a:t>53, 4890-4894</a:t>
            </a:r>
          </a:p>
          <a:p>
            <a:pPr defTabSz="912813"/>
            <a:r>
              <a:rPr lang="en-US" sz="1400"/>
              <a:t>[c] Chem. &amp; Biodivers. </a:t>
            </a:r>
            <a:r>
              <a:rPr lang="en-US" sz="1400" b="1"/>
              <a:t>2010</a:t>
            </a:r>
            <a:r>
              <a:rPr lang="en-US" sz="1400"/>
              <a:t>, 7, 736-751</a:t>
            </a:r>
            <a:endParaRPr lang="it-IT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77325" cy="3648075"/>
          </a:xfrm>
          <a:prstGeom prst="rect">
            <a:avLst/>
          </a:prstGeom>
          <a:solidFill>
            <a:schemeClr val="bg1">
              <a:alpha val="94901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Rettangolo 1"/>
          <p:cNvSpPr>
            <a:spLocks noChangeArrowheads="1"/>
          </p:cNvSpPr>
          <p:nvPr/>
        </p:nvSpPr>
        <p:spPr bwMode="auto">
          <a:xfrm>
            <a:off x="1979712" y="260648"/>
            <a:ext cx="1808163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 dirty="0" err="1">
                <a:solidFill>
                  <a:srgbClr val="00B050"/>
                </a:solidFill>
              </a:rPr>
              <a:t>Flavedo</a:t>
            </a:r>
            <a:r>
              <a:rPr lang="it-IT" sz="2000" b="1" dirty="0">
                <a:solidFill>
                  <a:srgbClr val="00B050"/>
                </a:solidFill>
              </a:rPr>
              <a:t> limone</a:t>
            </a:r>
          </a:p>
        </p:txBody>
      </p:sp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1763713" y="941388"/>
            <a:ext cx="242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S</a:t>
            </a:r>
          </a:p>
        </p:txBody>
      </p:sp>
      <p:sp>
        <p:nvSpPr>
          <p:cNvPr id="6" name="CasellaDiTesto 5"/>
          <p:cNvSpPr txBox="1">
            <a:spLocks noChangeArrowheads="1"/>
          </p:cNvSpPr>
          <p:nvPr/>
        </p:nvSpPr>
        <p:spPr bwMode="auto">
          <a:xfrm>
            <a:off x="6948488" y="1824038"/>
            <a:ext cx="863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l-GR" sz="2000" b="1">
                <a:solidFill>
                  <a:srgbClr val="00B050"/>
                </a:solidFill>
              </a:rPr>
              <a:t>α</a:t>
            </a:r>
            <a:r>
              <a:rPr lang="it-IT" sz="2000" b="1">
                <a:solidFill>
                  <a:srgbClr val="00B050"/>
                </a:solidFill>
              </a:rPr>
              <a:t>-Th</a:t>
            </a:r>
          </a:p>
        </p:txBody>
      </p:sp>
      <p:pic>
        <p:nvPicPr>
          <p:cNvPr id="20486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3613150"/>
            <a:ext cx="9151938" cy="3021013"/>
          </a:xfrm>
          <a:prstGeom prst="rect">
            <a:avLst/>
          </a:prstGeom>
          <a:solidFill>
            <a:schemeClr val="bg1">
              <a:alpha val="96077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CasellaDiTesto 7"/>
          <p:cNvSpPr txBox="1">
            <a:spLocks noChangeArrowheads="1"/>
          </p:cNvSpPr>
          <p:nvPr/>
        </p:nvSpPr>
        <p:spPr bwMode="auto">
          <a:xfrm>
            <a:off x="5940425" y="3357563"/>
            <a:ext cx="1825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L</a:t>
            </a:r>
          </a:p>
        </p:txBody>
      </p:sp>
      <p:sp>
        <p:nvSpPr>
          <p:cNvPr id="20488" name="CasellaDiTesto 8"/>
          <p:cNvSpPr txBox="1">
            <a:spLocks noChangeArrowheads="1"/>
          </p:cNvSpPr>
          <p:nvPr/>
        </p:nvSpPr>
        <p:spPr bwMode="auto">
          <a:xfrm>
            <a:off x="6099175" y="3429000"/>
            <a:ext cx="1825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L</a:t>
            </a:r>
          </a:p>
        </p:txBody>
      </p:sp>
      <p:sp>
        <p:nvSpPr>
          <p:cNvPr id="20489" name="CasellaDiTesto 9"/>
          <p:cNvSpPr txBox="1">
            <a:spLocks noChangeArrowheads="1"/>
          </p:cNvSpPr>
          <p:nvPr/>
        </p:nvSpPr>
        <p:spPr bwMode="auto">
          <a:xfrm>
            <a:off x="7277100" y="4797425"/>
            <a:ext cx="7699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  <a:latin typeface="Symbol" pitchFamily="18" charset="2"/>
              </a:rPr>
              <a:t>b</a:t>
            </a:r>
            <a:r>
              <a:rPr lang="it-IT" sz="2000" b="1">
                <a:solidFill>
                  <a:srgbClr val="00B050"/>
                </a:solidFill>
              </a:rPr>
              <a:t>-P</a:t>
            </a:r>
          </a:p>
        </p:txBody>
      </p:sp>
      <p:sp>
        <p:nvSpPr>
          <p:cNvPr id="20490" name="CasellaDiTesto 10"/>
          <p:cNvSpPr txBox="1">
            <a:spLocks noChangeArrowheads="1"/>
          </p:cNvSpPr>
          <p:nvPr/>
        </p:nvSpPr>
        <p:spPr bwMode="auto">
          <a:xfrm>
            <a:off x="6478588" y="4425950"/>
            <a:ext cx="7540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  <a:latin typeface="Symbol" pitchFamily="18" charset="2"/>
              </a:rPr>
              <a:t>b</a:t>
            </a:r>
            <a:r>
              <a:rPr lang="it-IT" sz="2000" b="1">
                <a:solidFill>
                  <a:srgbClr val="00B050"/>
                </a:solidFill>
              </a:rPr>
              <a:t>-P</a:t>
            </a:r>
          </a:p>
        </p:txBody>
      </p:sp>
      <p:sp>
        <p:nvSpPr>
          <p:cNvPr id="20491" name="CasellaDiTesto 11"/>
          <p:cNvSpPr txBox="1">
            <a:spLocks noChangeArrowheads="1"/>
          </p:cNvSpPr>
          <p:nvPr/>
        </p:nvSpPr>
        <p:spPr bwMode="auto">
          <a:xfrm>
            <a:off x="6883400" y="4797425"/>
            <a:ext cx="8921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  <a:latin typeface="Symbol" pitchFamily="18" charset="2"/>
              </a:rPr>
              <a:t>g</a:t>
            </a:r>
            <a:r>
              <a:rPr lang="it-IT" sz="2000" b="1">
                <a:solidFill>
                  <a:srgbClr val="00B050"/>
                </a:solidFill>
              </a:rPr>
              <a:t>-T</a:t>
            </a:r>
          </a:p>
        </p:txBody>
      </p:sp>
      <p:sp>
        <p:nvSpPr>
          <p:cNvPr id="20492" name="CasellaDiTesto 12"/>
          <p:cNvSpPr txBox="1">
            <a:spLocks noChangeArrowheads="1"/>
          </p:cNvSpPr>
          <p:nvPr/>
        </p:nvSpPr>
        <p:spPr bwMode="auto">
          <a:xfrm>
            <a:off x="4643438" y="5051425"/>
            <a:ext cx="6270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  <a:latin typeface="Symbol" pitchFamily="18" charset="2"/>
              </a:rPr>
              <a:t>g</a:t>
            </a:r>
            <a:r>
              <a:rPr lang="it-IT" sz="2000" b="1">
                <a:solidFill>
                  <a:srgbClr val="00B050"/>
                </a:solidFill>
              </a:rPr>
              <a:t>-T</a:t>
            </a:r>
          </a:p>
        </p:txBody>
      </p:sp>
      <p:sp>
        <p:nvSpPr>
          <p:cNvPr id="20493" name="CasellaDiTesto 13"/>
          <p:cNvSpPr txBox="1">
            <a:spLocks noChangeArrowheads="1"/>
          </p:cNvSpPr>
          <p:nvPr/>
        </p:nvSpPr>
        <p:spPr bwMode="auto">
          <a:xfrm>
            <a:off x="5126038" y="5202238"/>
            <a:ext cx="625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  <a:latin typeface="Symbol" pitchFamily="18" charset="2"/>
              </a:rPr>
              <a:t>g</a:t>
            </a:r>
            <a:r>
              <a:rPr lang="it-IT" sz="2000" b="1">
                <a:solidFill>
                  <a:srgbClr val="00B050"/>
                </a:solidFill>
              </a:rPr>
              <a:t>-T</a:t>
            </a:r>
          </a:p>
        </p:txBody>
      </p:sp>
      <p:sp>
        <p:nvSpPr>
          <p:cNvPr id="20494" name="CasellaDiTesto 14"/>
          <p:cNvSpPr txBox="1">
            <a:spLocks noChangeArrowheads="1"/>
          </p:cNvSpPr>
          <p:nvPr/>
        </p:nvSpPr>
        <p:spPr bwMode="auto">
          <a:xfrm>
            <a:off x="5481638" y="4716463"/>
            <a:ext cx="1825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L</a:t>
            </a:r>
          </a:p>
        </p:txBody>
      </p:sp>
      <p:sp>
        <p:nvSpPr>
          <p:cNvPr id="20495" name="CasellaDiTesto 15"/>
          <p:cNvSpPr txBox="1">
            <a:spLocks noChangeArrowheads="1"/>
          </p:cNvSpPr>
          <p:nvPr/>
        </p:nvSpPr>
        <p:spPr bwMode="auto">
          <a:xfrm>
            <a:off x="5675313" y="4916488"/>
            <a:ext cx="180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L</a:t>
            </a:r>
          </a:p>
        </p:txBody>
      </p:sp>
      <p:sp>
        <p:nvSpPr>
          <p:cNvPr id="20496" name="CasellaDiTesto 16"/>
          <p:cNvSpPr txBox="1">
            <a:spLocks noChangeArrowheads="1"/>
          </p:cNvSpPr>
          <p:nvPr/>
        </p:nvSpPr>
        <p:spPr bwMode="auto">
          <a:xfrm>
            <a:off x="5867400" y="5043488"/>
            <a:ext cx="1825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L</a:t>
            </a:r>
          </a:p>
        </p:txBody>
      </p:sp>
      <p:sp>
        <p:nvSpPr>
          <p:cNvPr id="20497" name="CasellaDiTesto 17"/>
          <p:cNvSpPr txBox="1">
            <a:spLocks noChangeArrowheads="1"/>
          </p:cNvSpPr>
          <p:nvPr/>
        </p:nvSpPr>
        <p:spPr bwMode="auto">
          <a:xfrm>
            <a:off x="6276975" y="5126038"/>
            <a:ext cx="242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L</a:t>
            </a:r>
          </a:p>
        </p:txBody>
      </p:sp>
      <p:sp>
        <p:nvSpPr>
          <p:cNvPr id="20498" name="CasellaDiTesto 19"/>
          <p:cNvSpPr txBox="1">
            <a:spLocks noChangeArrowheads="1"/>
          </p:cNvSpPr>
          <p:nvPr/>
        </p:nvSpPr>
        <p:spPr bwMode="auto">
          <a:xfrm>
            <a:off x="7518400" y="5373688"/>
            <a:ext cx="241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S</a:t>
            </a:r>
          </a:p>
        </p:txBody>
      </p:sp>
      <p:sp>
        <p:nvSpPr>
          <p:cNvPr id="20499" name="CasellaDiTesto 20"/>
          <p:cNvSpPr txBox="1">
            <a:spLocks noChangeArrowheads="1"/>
          </p:cNvSpPr>
          <p:nvPr/>
        </p:nvSpPr>
        <p:spPr bwMode="auto">
          <a:xfrm>
            <a:off x="4838700" y="4730750"/>
            <a:ext cx="6270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  <a:latin typeface="Symbol" pitchFamily="18" charset="2"/>
              </a:rPr>
              <a:t>b</a:t>
            </a:r>
            <a:r>
              <a:rPr lang="it-IT" sz="2000" b="1">
                <a:solidFill>
                  <a:srgbClr val="00B050"/>
                </a:solidFill>
              </a:rPr>
              <a:t>-P</a:t>
            </a:r>
          </a:p>
        </p:txBody>
      </p:sp>
      <p:cxnSp>
        <p:nvCxnSpPr>
          <p:cNvPr id="22" name="Connettore 1 21"/>
          <p:cNvCxnSpPr/>
          <p:nvPr/>
        </p:nvCxnSpPr>
        <p:spPr>
          <a:xfrm flipH="1" flipV="1">
            <a:off x="5078413" y="5043488"/>
            <a:ext cx="36512" cy="403225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1 22"/>
          <p:cNvCxnSpPr/>
          <p:nvPr/>
        </p:nvCxnSpPr>
        <p:spPr>
          <a:xfrm flipH="1">
            <a:off x="4976813" y="5043488"/>
            <a:ext cx="85725" cy="458787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1 23"/>
          <p:cNvCxnSpPr/>
          <p:nvPr/>
        </p:nvCxnSpPr>
        <p:spPr>
          <a:xfrm flipH="1" flipV="1">
            <a:off x="5114925" y="5054600"/>
            <a:ext cx="147638" cy="307975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1 24"/>
          <p:cNvCxnSpPr/>
          <p:nvPr/>
        </p:nvCxnSpPr>
        <p:spPr>
          <a:xfrm flipV="1">
            <a:off x="5915025" y="4830763"/>
            <a:ext cx="0" cy="727075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04" name="CasellaDiTesto 25"/>
          <p:cNvSpPr txBox="1">
            <a:spLocks noChangeArrowheads="1"/>
          </p:cNvSpPr>
          <p:nvPr/>
        </p:nvSpPr>
        <p:spPr bwMode="auto">
          <a:xfrm>
            <a:off x="5643563" y="4437063"/>
            <a:ext cx="6270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  <a:latin typeface="Symbol" pitchFamily="18" charset="2"/>
              </a:rPr>
              <a:t>b</a:t>
            </a:r>
            <a:r>
              <a:rPr lang="it-IT" sz="2000" b="1">
                <a:solidFill>
                  <a:srgbClr val="00B050"/>
                </a:solidFill>
              </a:rPr>
              <a:t>-P</a:t>
            </a:r>
          </a:p>
        </p:txBody>
      </p:sp>
      <p:sp>
        <p:nvSpPr>
          <p:cNvPr id="20505" name="CasellaDiTesto 26"/>
          <p:cNvSpPr txBox="1">
            <a:spLocks noChangeArrowheads="1"/>
          </p:cNvSpPr>
          <p:nvPr/>
        </p:nvSpPr>
        <p:spPr bwMode="auto">
          <a:xfrm>
            <a:off x="7089775" y="5053013"/>
            <a:ext cx="571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  <a:latin typeface="Symbol" pitchFamily="18" charset="2"/>
              </a:rPr>
              <a:t>a</a:t>
            </a:r>
            <a:r>
              <a:rPr lang="it-IT" sz="2000" b="1">
                <a:solidFill>
                  <a:srgbClr val="00B050"/>
                </a:solidFill>
              </a:rPr>
              <a:t>-P</a:t>
            </a:r>
          </a:p>
        </p:txBody>
      </p:sp>
      <p:cxnSp>
        <p:nvCxnSpPr>
          <p:cNvPr id="30" name="Connettore 1 29"/>
          <p:cNvCxnSpPr/>
          <p:nvPr/>
        </p:nvCxnSpPr>
        <p:spPr>
          <a:xfrm flipV="1">
            <a:off x="7329488" y="5327650"/>
            <a:ext cx="31750" cy="23018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ttore 1 30"/>
          <p:cNvCxnSpPr/>
          <p:nvPr/>
        </p:nvCxnSpPr>
        <p:spPr>
          <a:xfrm flipV="1">
            <a:off x="6764338" y="4932363"/>
            <a:ext cx="0" cy="193675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1 34"/>
          <p:cNvCxnSpPr/>
          <p:nvPr/>
        </p:nvCxnSpPr>
        <p:spPr>
          <a:xfrm>
            <a:off x="6691313" y="4808538"/>
            <a:ext cx="73025" cy="109537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09" name="CasellaDiTesto 35"/>
          <p:cNvSpPr txBox="1">
            <a:spLocks noChangeArrowheads="1"/>
          </p:cNvSpPr>
          <p:nvPr/>
        </p:nvSpPr>
        <p:spPr bwMode="auto">
          <a:xfrm>
            <a:off x="7019925" y="5526088"/>
            <a:ext cx="242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S</a:t>
            </a:r>
          </a:p>
        </p:txBody>
      </p:sp>
      <p:sp>
        <p:nvSpPr>
          <p:cNvPr id="20510" name="CasellaDiTesto 36"/>
          <p:cNvSpPr txBox="1">
            <a:spLocks noChangeArrowheads="1"/>
          </p:cNvSpPr>
          <p:nvPr/>
        </p:nvSpPr>
        <p:spPr bwMode="auto">
          <a:xfrm>
            <a:off x="1662113" y="4468813"/>
            <a:ext cx="1825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L</a:t>
            </a:r>
          </a:p>
        </p:txBody>
      </p:sp>
      <p:sp>
        <p:nvSpPr>
          <p:cNvPr id="20511" name="CasellaDiTesto 37"/>
          <p:cNvSpPr txBox="1">
            <a:spLocks noChangeArrowheads="1"/>
          </p:cNvSpPr>
          <p:nvPr/>
        </p:nvSpPr>
        <p:spPr bwMode="auto">
          <a:xfrm>
            <a:off x="587375" y="5026025"/>
            <a:ext cx="1825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L</a:t>
            </a:r>
          </a:p>
        </p:txBody>
      </p:sp>
      <p:sp>
        <p:nvSpPr>
          <p:cNvPr id="20512" name="CasellaDiTesto 38"/>
          <p:cNvSpPr txBox="1">
            <a:spLocks noChangeArrowheads="1"/>
          </p:cNvSpPr>
          <p:nvPr/>
        </p:nvSpPr>
        <p:spPr bwMode="auto">
          <a:xfrm>
            <a:off x="1684338" y="5187950"/>
            <a:ext cx="1016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  <a:latin typeface="Symbol" pitchFamily="18" charset="2"/>
              </a:rPr>
              <a:t>b</a:t>
            </a:r>
            <a:r>
              <a:rPr lang="it-IT" sz="2000" b="1">
                <a:solidFill>
                  <a:srgbClr val="00B050"/>
                </a:solidFill>
              </a:rPr>
              <a:t>-P</a:t>
            </a:r>
          </a:p>
        </p:txBody>
      </p:sp>
      <p:sp>
        <p:nvSpPr>
          <p:cNvPr id="20513" name="CasellaDiTesto 39"/>
          <p:cNvSpPr txBox="1">
            <a:spLocks noChangeArrowheads="1"/>
          </p:cNvSpPr>
          <p:nvPr/>
        </p:nvSpPr>
        <p:spPr bwMode="auto">
          <a:xfrm>
            <a:off x="561975" y="4765675"/>
            <a:ext cx="714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  <a:latin typeface="Symbol" pitchFamily="18" charset="2"/>
              </a:rPr>
              <a:t>g</a:t>
            </a:r>
            <a:r>
              <a:rPr lang="it-IT" sz="2000" b="1">
                <a:solidFill>
                  <a:srgbClr val="00B050"/>
                </a:solidFill>
              </a:rPr>
              <a:t>-T</a:t>
            </a:r>
          </a:p>
        </p:txBody>
      </p:sp>
      <p:sp>
        <p:nvSpPr>
          <p:cNvPr id="20514" name="CasellaDiTesto 40"/>
          <p:cNvSpPr txBox="1">
            <a:spLocks noChangeArrowheads="1"/>
          </p:cNvSpPr>
          <p:nvPr/>
        </p:nvSpPr>
        <p:spPr bwMode="auto">
          <a:xfrm>
            <a:off x="1477963" y="4972050"/>
            <a:ext cx="1825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S</a:t>
            </a:r>
          </a:p>
        </p:txBody>
      </p:sp>
      <p:cxnSp>
        <p:nvCxnSpPr>
          <p:cNvPr id="42" name="Connettore 1 41"/>
          <p:cNvCxnSpPr/>
          <p:nvPr/>
        </p:nvCxnSpPr>
        <p:spPr>
          <a:xfrm flipH="1" flipV="1">
            <a:off x="1660525" y="5321300"/>
            <a:ext cx="238125" cy="307975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ttore 1 42"/>
          <p:cNvCxnSpPr/>
          <p:nvPr/>
        </p:nvCxnSpPr>
        <p:spPr>
          <a:xfrm flipV="1">
            <a:off x="1660525" y="5335588"/>
            <a:ext cx="23813" cy="293687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arentesi graffa chiusa 3"/>
          <p:cNvSpPr/>
          <p:nvPr/>
        </p:nvSpPr>
        <p:spPr>
          <a:xfrm rot="16200000">
            <a:off x="2717006" y="3582194"/>
            <a:ext cx="423863" cy="1844675"/>
          </a:xfrm>
          <a:prstGeom prst="rightBrace">
            <a:avLst>
              <a:gd name="adj1" fmla="val 29389"/>
              <a:gd name="adj2" fmla="val 50000"/>
            </a:avLst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0518" name="CasellaDiTesto 6"/>
          <p:cNvSpPr txBox="1">
            <a:spLocks noChangeArrowheads="1"/>
          </p:cNvSpPr>
          <p:nvPr/>
        </p:nvSpPr>
        <p:spPr bwMode="auto">
          <a:xfrm>
            <a:off x="2505075" y="3813175"/>
            <a:ext cx="8477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b="1">
                <a:solidFill>
                  <a:srgbClr val="00B050"/>
                </a:solidFill>
              </a:rPr>
              <a:t>sugars</a:t>
            </a:r>
          </a:p>
        </p:txBody>
      </p:sp>
      <p:sp>
        <p:nvSpPr>
          <p:cNvPr id="20519" name="CasellaDiTesto 45"/>
          <p:cNvSpPr txBox="1">
            <a:spLocks noChangeArrowheads="1"/>
          </p:cNvSpPr>
          <p:nvPr/>
        </p:nvSpPr>
        <p:spPr bwMode="auto">
          <a:xfrm>
            <a:off x="3997325" y="5156200"/>
            <a:ext cx="7191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b="1">
                <a:solidFill>
                  <a:srgbClr val="00B050"/>
                </a:solidFill>
              </a:rPr>
              <a:t>Asn</a:t>
            </a:r>
          </a:p>
        </p:txBody>
      </p:sp>
      <p:sp>
        <p:nvSpPr>
          <p:cNvPr id="20520" name="CasellaDiTesto 46"/>
          <p:cNvSpPr txBox="1">
            <a:spLocks noChangeArrowheads="1"/>
          </p:cNvSpPr>
          <p:nvPr/>
        </p:nvSpPr>
        <p:spPr bwMode="auto">
          <a:xfrm>
            <a:off x="758825" y="5084763"/>
            <a:ext cx="7191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l-GR" b="1">
                <a:solidFill>
                  <a:srgbClr val="00B050"/>
                </a:solidFill>
              </a:rPr>
              <a:t>α</a:t>
            </a:r>
            <a:r>
              <a:rPr lang="it-IT" b="1">
                <a:solidFill>
                  <a:srgbClr val="00B050"/>
                </a:solidFill>
              </a:rPr>
              <a:t>-Glc</a:t>
            </a:r>
          </a:p>
        </p:txBody>
      </p:sp>
      <p:sp>
        <p:nvSpPr>
          <p:cNvPr id="20521" name="CasellaDiTesto 47"/>
          <p:cNvSpPr txBox="1">
            <a:spLocks noChangeArrowheads="1"/>
          </p:cNvSpPr>
          <p:nvPr/>
        </p:nvSpPr>
        <p:spPr bwMode="auto">
          <a:xfrm>
            <a:off x="252413" y="5116513"/>
            <a:ext cx="7191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b="1">
                <a:solidFill>
                  <a:srgbClr val="00B050"/>
                </a:solidFill>
              </a:rPr>
              <a:t>Suc</a:t>
            </a:r>
          </a:p>
        </p:txBody>
      </p:sp>
      <p:cxnSp>
        <p:nvCxnSpPr>
          <p:cNvPr id="19" name="Connettore 1 18"/>
          <p:cNvCxnSpPr>
            <a:stCxn id="20498" idx="3"/>
          </p:cNvCxnSpPr>
          <p:nvPr/>
        </p:nvCxnSpPr>
        <p:spPr>
          <a:xfrm flipH="1" flipV="1">
            <a:off x="2006600" y="2133600"/>
            <a:ext cx="5753100" cy="344011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ttore 1 44"/>
          <p:cNvCxnSpPr/>
          <p:nvPr/>
        </p:nvCxnSpPr>
        <p:spPr>
          <a:xfrm flipH="1" flipV="1">
            <a:off x="7518400" y="2420938"/>
            <a:ext cx="1014413" cy="3208337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0353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0"/>
            <a:ext cx="4176464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0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asellaDiTesto 1"/>
          <p:cNvSpPr txBox="1">
            <a:spLocks noChangeArrowheads="1"/>
          </p:cNvSpPr>
          <p:nvPr/>
        </p:nvSpPr>
        <p:spPr bwMode="auto">
          <a:xfrm>
            <a:off x="611188" y="1268413"/>
            <a:ext cx="4598987" cy="600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4163" indent="-284163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it-IT" sz="3200" i="1" dirty="0"/>
              <a:t>Citrus </a:t>
            </a:r>
            <a:r>
              <a:rPr lang="it-IT" sz="3200" i="1" dirty="0" err="1"/>
              <a:t>limon</a:t>
            </a:r>
            <a:r>
              <a:rPr lang="it-IT" sz="3200" i="1" dirty="0"/>
              <a:t> </a:t>
            </a:r>
          </a:p>
          <a:p>
            <a:pPr eaLnBrk="1" hangingPunct="1">
              <a:buFont typeface="Arial" charset="0"/>
              <a:buChar char="•"/>
            </a:pPr>
            <a:endParaRPr lang="it-IT" sz="3200" dirty="0"/>
          </a:p>
          <a:p>
            <a:pPr eaLnBrk="1" hangingPunct="1">
              <a:buFont typeface="Arial" charset="0"/>
              <a:buChar char="•"/>
            </a:pPr>
            <a:endParaRPr lang="it-IT" sz="3200" dirty="0"/>
          </a:p>
          <a:p>
            <a:pPr eaLnBrk="1" hangingPunct="1">
              <a:buFont typeface="Arial" charset="0"/>
              <a:buChar char="•"/>
            </a:pPr>
            <a:endParaRPr lang="it-IT" sz="3200" dirty="0"/>
          </a:p>
          <a:p>
            <a:pPr eaLnBrk="1" hangingPunct="1">
              <a:buFont typeface="Arial" charset="0"/>
              <a:buChar char="•"/>
            </a:pPr>
            <a:endParaRPr lang="it-IT" sz="3200" dirty="0"/>
          </a:p>
          <a:p>
            <a:pPr eaLnBrk="1" hangingPunct="1">
              <a:buFont typeface="Arial" charset="0"/>
              <a:buChar char="•"/>
            </a:pPr>
            <a:r>
              <a:rPr lang="it-IT" sz="3200" i="1" dirty="0"/>
              <a:t>Citrus </a:t>
            </a:r>
            <a:r>
              <a:rPr lang="it-IT" sz="3200" i="1" dirty="0" smtClean="0"/>
              <a:t>medica</a:t>
            </a:r>
          </a:p>
          <a:p>
            <a:pPr eaLnBrk="1" hangingPunct="1">
              <a:buFont typeface="Arial" charset="0"/>
              <a:buChar char="•"/>
            </a:pPr>
            <a:endParaRPr lang="it-IT" sz="3200" i="1" dirty="0"/>
          </a:p>
          <a:p>
            <a:pPr eaLnBrk="1" hangingPunct="1">
              <a:buFont typeface="Arial" charset="0"/>
              <a:buChar char="•"/>
            </a:pPr>
            <a:endParaRPr lang="it-IT" sz="3200" i="1" dirty="0" smtClean="0"/>
          </a:p>
          <a:p>
            <a:pPr eaLnBrk="1" hangingPunct="1">
              <a:buFont typeface="Arial" charset="0"/>
              <a:buChar char="•"/>
            </a:pPr>
            <a:endParaRPr lang="it-IT" sz="3200" i="1" dirty="0"/>
          </a:p>
          <a:p>
            <a:pPr eaLnBrk="1" hangingPunct="1">
              <a:buFont typeface="Arial" charset="0"/>
              <a:buChar char="•"/>
            </a:pPr>
            <a:r>
              <a:rPr lang="it-IT" sz="3200" i="1" dirty="0" err="1" smtClean="0"/>
              <a:t>Crocus</a:t>
            </a:r>
            <a:r>
              <a:rPr lang="it-IT" sz="3200" i="1" dirty="0" smtClean="0"/>
              <a:t> </a:t>
            </a:r>
            <a:r>
              <a:rPr lang="it-IT" sz="3200" i="1" dirty="0" err="1" smtClean="0"/>
              <a:t>sativus</a:t>
            </a:r>
            <a:endParaRPr lang="it-IT" sz="3200" i="1" dirty="0"/>
          </a:p>
          <a:p>
            <a:pPr eaLnBrk="1" hangingPunct="1">
              <a:buFont typeface="Arial" charset="0"/>
              <a:buChar char="•"/>
            </a:pPr>
            <a:endParaRPr lang="it-IT" sz="3200" dirty="0"/>
          </a:p>
          <a:p>
            <a:pPr eaLnBrk="1" hangingPunct="1"/>
            <a:endParaRPr lang="it-IT" sz="3200" dirty="0"/>
          </a:p>
        </p:txBody>
      </p:sp>
      <p:pic>
        <p:nvPicPr>
          <p:cNvPr id="3075" name="Immagin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3213100"/>
            <a:ext cx="1174750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Immagin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513" y="836613"/>
            <a:ext cx="1598612" cy="123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1" y="5373216"/>
            <a:ext cx="1062037" cy="1341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2738"/>
            <a:ext cx="9151938" cy="3763962"/>
          </a:xfrm>
          <a:prstGeom prst="rect">
            <a:avLst/>
          </a:prstGeom>
          <a:solidFill>
            <a:schemeClr val="bg1">
              <a:alpha val="90195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3375"/>
            <a:ext cx="9077325" cy="3648075"/>
          </a:xfrm>
          <a:prstGeom prst="rect">
            <a:avLst/>
          </a:prstGeom>
          <a:solidFill>
            <a:schemeClr val="bg1">
              <a:alpha val="9294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arentesi graffa chiusa 3"/>
          <p:cNvSpPr/>
          <p:nvPr/>
        </p:nvSpPr>
        <p:spPr>
          <a:xfrm rot="16200000">
            <a:off x="2717006" y="3582194"/>
            <a:ext cx="423863" cy="1844675"/>
          </a:xfrm>
          <a:prstGeom prst="rightBrace">
            <a:avLst>
              <a:gd name="adj1" fmla="val 29389"/>
              <a:gd name="adj2" fmla="val 50000"/>
            </a:avLst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1509" name="CasellaDiTesto 4"/>
          <p:cNvSpPr txBox="1">
            <a:spLocks noChangeArrowheads="1"/>
          </p:cNvSpPr>
          <p:nvPr/>
        </p:nvSpPr>
        <p:spPr bwMode="auto">
          <a:xfrm>
            <a:off x="2505075" y="3813175"/>
            <a:ext cx="8477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b="1">
                <a:solidFill>
                  <a:srgbClr val="00B050"/>
                </a:solidFill>
              </a:rPr>
              <a:t>sugars</a:t>
            </a:r>
          </a:p>
        </p:txBody>
      </p:sp>
      <p:sp>
        <p:nvSpPr>
          <p:cNvPr id="21510" name="CasellaDiTesto 5"/>
          <p:cNvSpPr txBox="1">
            <a:spLocks noChangeArrowheads="1"/>
          </p:cNvSpPr>
          <p:nvPr/>
        </p:nvSpPr>
        <p:spPr bwMode="auto">
          <a:xfrm>
            <a:off x="758825" y="5084763"/>
            <a:ext cx="7191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l-GR" b="1">
                <a:solidFill>
                  <a:srgbClr val="00B050"/>
                </a:solidFill>
              </a:rPr>
              <a:t>α</a:t>
            </a:r>
            <a:r>
              <a:rPr lang="it-IT" b="1">
                <a:solidFill>
                  <a:srgbClr val="00B050"/>
                </a:solidFill>
              </a:rPr>
              <a:t>-Glc</a:t>
            </a:r>
          </a:p>
        </p:txBody>
      </p:sp>
      <p:sp>
        <p:nvSpPr>
          <p:cNvPr id="21511" name="CasellaDiTesto 6"/>
          <p:cNvSpPr txBox="1">
            <a:spLocks noChangeArrowheads="1"/>
          </p:cNvSpPr>
          <p:nvPr/>
        </p:nvSpPr>
        <p:spPr bwMode="auto">
          <a:xfrm>
            <a:off x="252413" y="5116513"/>
            <a:ext cx="7191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b="1">
                <a:solidFill>
                  <a:srgbClr val="00B050"/>
                </a:solidFill>
              </a:rPr>
              <a:t>Suc</a:t>
            </a:r>
          </a:p>
        </p:txBody>
      </p:sp>
      <p:sp>
        <p:nvSpPr>
          <p:cNvPr id="21512" name="CasellaDiTesto 7"/>
          <p:cNvSpPr txBox="1">
            <a:spLocks noChangeArrowheads="1"/>
          </p:cNvSpPr>
          <p:nvPr/>
        </p:nvSpPr>
        <p:spPr bwMode="auto">
          <a:xfrm>
            <a:off x="1287463" y="4549775"/>
            <a:ext cx="719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l-GR" b="1">
                <a:solidFill>
                  <a:srgbClr val="00B050"/>
                </a:solidFill>
              </a:rPr>
              <a:t>β</a:t>
            </a:r>
            <a:r>
              <a:rPr lang="it-IT" b="1">
                <a:solidFill>
                  <a:srgbClr val="00B050"/>
                </a:solidFill>
              </a:rPr>
              <a:t>-Glc</a:t>
            </a:r>
          </a:p>
        </p:txBody>
      </p:sp>
      <p:sp>
        <p:nvSpPr>
          <p:cNvPr id="9" name="Parentesi graffa chiusa 8"/>
          <p:cNvSpPr/>
          <p:nvPr/>
        </p:nvSpPr>
        <p:spPr>
          <a:xfrm rot="16200000">
            <a:off x="5872163" y="2393950"/>
            <a:ext cx="423862" cy="3887788"/>
          </a:xfrm>
          <a:prstGeom prst="rightBrace">
            <a:avLst>
              <a:gd name="adj1" fmla="val 29389"/>
              <a:gd name="adj2" fmla="val 50000"/>
            </a:avLst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1514" name="CasellaDiTesto 9"/>
          <p:cNvSpPr txBox="1">
            <a:spLocks noChangeArrowheads="1"/>
          </p:cNvSpPr>
          <p:nvPr/>
        </p:nvSpPr>
        <p:spPr bwMode="auto">
          <a:xfrm>
            <a:off x="5667375" y="3789363"/>
            <a:ext cx="8493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b="1">
                <a:solidFill>
                  <a:srgbClr val="00B050"/>
                </a:solidFill>
              </a:rPr>
              <a:t>wax</a:t>
            </a:r>
          </a:p>
        </p:txBody>
      </p:sp>
      <p:sp>
        <p:nvSpPr>
          <p:cNvPr id="11" name="Rettangolo 1"/>
          <p:cNvSpPr>
            <a:spLocks noChangeArrowheads="1"/>
          </p:cNvSpPr>
          <p:nvPr/>
        </p:nvSpPr>
        <p:spPr bwMode="auto">
          <a:xfrm>
            <a:off x="1619672" y="548680"/>
            <a:ext cx="16710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/>
            <a:r>
              <a:rPr lang="it-IT" sz="2000" b="1" dirty="0" err="1">
                <a:solidFill>
                  <a:srgbClr val="00B050"/>
                </a:solidFill>
              </a:rPr>
              <a:t>Flavedo</a:t>
            </a:r>
            <a:r>
              <a:rPr lang="it-IT" sz="2000" b="1" dirty="0">
                <a:solidFill>
                  <a:srgbClr val="00B050"/>
                </a:solidFill>
              </a:rPr>
              <a:t> </a:t>
            </a:r>
            <a:r>
              <a:rPr lang="it-IT" sz="2000" b="1" dirty="0" smtClean="0">
                <a:solidFill>
                  <a:srgbClr val="00B050"/>
                </a:solidFill>
              </a:rPr>
              <a:t>cedro</a:t>
            </a:r>
            <a:endParaRPr lang="it-IT" sz="2000" b="1" dirty="0">
              <a:solidFill>
                <a:srgbClr val="00B050"/>
              </a:solidFill>
            </a:endParaRPr>
          </a:p>
        </p:txBody>
      </p:sp>
      <p:pic>
        <p:nvPicPr>
          <p:cNvPr id="98305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3968" y="404664"/>
            <a:ext cx="4562475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8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8" y="0"/>
            <a:ext cx="7002462" cy="68008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e 2"/>
          <p:cNvSpPr/>
          <p:nvPr/>
        </p:nvSpPr>
        <p:spPr>
          <a:xfrm>
            <a:off x="2725738" y="1844675"/>
            <a:ext cx="1368425" cy="792163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4" name="Ovale 3"/>
          <p:cNvSpPr/>
          <p:nvPr/>
        </p:nvSpPr>
        <p:spPr>
          <a:xfrm>
            <a:off x="5676900" y="4221163"/>
            <a:ext cx="1081088" cy="1439862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2533" name="CasellaDiTesto 4"/>
          <p:cNvSpPr txBox="1">
            <a:spLocks noChangeArrowheads="1"/>
          </p:cNvSpPr>
          <p:nvPr/>
        </p:nvSpPr>
        <p:spPr bwMode="auto">
          <a:xfrm>
            <a:off x="1933575" y="260350"/>
            <a:ext cx="37433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 dirty="0">
                <a:solidFill>
                  <a:srgbClr val="00B050"/>
                </a:solidFill>
              </a:rPr>
              <a:t>TOCSY </a:t>
            </a:r>
            <a:r>
              <a:rPr lang="it-IT" sz="2400" b="1" dirty="0" err="1">
                <a:solidFill>
                  <a:srgbClr val="00B050"/>
                </a:solidFill>
              </a:rPr>
              <a:t>Flavedo</a:t>
            </a:r>
            <a:r>
              <a:rPr lang="it-IT" sz="2400" b="1" dirty="0">
                <a:solidFill>
                  <a:srgbClr val="00B050"/>
                </a:solidFill>
              </a:rPr>
              <a:t> limone</a:t>
            </a:r>
          </a:p>
        </p:txBody>
      </p:sp>
      <p:sp>
        <p:nvSpPr>
          <p:cNvPr id="15" name="Ovale 14"/>
          <p:cNvSpPr/>
          <p:nvPr/>
        </p:nvSpPr>
        <p:spPr>
          <a:xfrm>
            <a:off x="4381500" y="4941888"/>
            <a:ext cx="792163" cy="574675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6" name="Ovale 15"/>
          <p:cNvSpPr/>
          <p:nvPr/>
        </p:nvSpPr>
        <p:spPr>
          <a:xfrm>
            <a:off x="2797175" y="3357563"/>
            <a:ext cx="647700" cy="503237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2253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050" y="3933825"/>
            <a:ext cx="1343025" cy="129540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  <a:miter lim="800000"/>
            <a:headEnd/>
            <a:tailEnd/>
          </a:ln>
        </p:spPr>
      </p:pic>
      <p:cxnSp>
        <p:nvCxnSpPr>
          <p:cNvPr id="22" name="Connettore 1 21"/>
          <p:cNvCxnSpPr>
            <a:stCxn id="0" idx="1"/>
            <a:endCxn id="4" idx="6"/>
          </p:cNvCxnSpPr>
          <p:nvPr/>
        </p:nvCxnSpPr>
        <p:spPr>
          <a:xfrm flipH="1">
            <a:off x="6757988" y="4581525"/>
            <a:ext cx="1008062" cy="36036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53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400" y="5661025"/>
            <a:ext cx="1441450" cy="661988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  <a:miter lim="800000"/>
            <a:headEnd/>
            <a:tailEnd/>
          </a:ln>
        </p:spPr>
      </p:pic>
      <p:cxnSp>
        <p:nvCxnSpPr>
          <p:cNvPr id="28" name="Connettore 1 27"/>
          <p:cNvCxnSpPr>
            <a:stCxn id="15" idx="5"/>
          </p:cNvCxnSpPr>
          <p:nvPr/>
        </p:nvCxnSpPr>
        <p:spPr>
          <a:xfrm>
            <a:off x="5057775" y="5432425"/>
            <a:ext cx="187325" cy="22860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H_TOCSY spectr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620713"/>
            <a:ext cx="75438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2492375"/>
            <a:ext cx="1343025" cy="1296988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23556" name="CasellaDiTesto 3"/>
          <p:cNvSpPr txBox="1">
            <a:spLocks noChangeArrowheads="1"/>
          </p:cNvSpPr>
          <p:nvPr/>
        </p:nvSpPr>
        <p:spPr bwMode="auto">
          <a:xfrm>
            <a:off x="3132138" y="1844675"/>
            <a:ext cx="34305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>
                <a:solidFill>
                  <a:srgbClr val="00B050"/>
                </a:solidFill>
              </a:rPr>
              <a:t>TOCSY BMRB spectrum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5" y="31750"/>
            <a:ext cx="7002463" cy="68008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07" y="31443"/>
            <a:ext cx="7002463" cy="680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e 3"/>
          <p:cNvSpPr/>
          <p:nvPr/>
        </p:nvSpPr>
        <p:spPr>
          <a:xfrm>
            <a:off x="5508625" y="3500438"/>
            <a:ext cx="647700" cy="144145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4581" name="CasellaDiTesto 4"/>
          <p:cNvSpPr txBox="1">
            <a:spLocks noChangeArrowheads="1"/>
          </p:cNvSpPr>
          <p:nvPr/>
        </p:nvSpPr>
        <p:spPr bwMode="auto">
          <a:xfrm>
            <a:off x="1043608" y="404664"/>
            <a:ext cx="22320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 dirty="0" smtClean="0">
                <a:solidFill>
                  <a:srgbClr val="FF0000"/>
                </a:solidFill>
              </a:rPr>
              <a:t>cedro</a:t>
            </a:r>
            <a:endParaRPr lang="it-IT" sz="2400" b="1" dirty="0">
              <a:solidFill>
                <a:srgbClr val="FF0000"/>
              </a:solidFill>
            </a:endParaRPr>
          </a:p>
        </p:txBody>
      </p:sp>
      <p:sp>
        <p:nvSpPr>
          <p:cNvPr id="6" name="CasellaDiTesto 4"/>
          <p:cNvSpPr txBox="1">
            <a:spLocks noChangeArrowheads="1"/>
          </p:cNvSpPr>
          <p:nvPr/>
        </p:nvSpPr>
        <p:spPr bwMode="auto">
          <a:xfrm>
            <a:off x="0" y="0"/>
            <a:ext cx="3743325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 dirty="0">
                <a:solidFill>
                  <a:srgbClr val="00B050"/>
                </a:solidFill>
              </a:rPr>
              <a:t>TOCSY </a:t>
            </a:r>
            <a:r>
              <a:rPr lang="it-IT" sz="2400" b="1" dirty="0" err="1">
                <a:solidFill>
                  <a:srgbClr val="00B050"/>
                </a:solidFill>
              </a:rPr>
              <a:t>Flavedo</a:t>
            </a:r>
            <a:r>
              <a:rPr lang="it-IT" sz="2400" b="1" dirty="0">
                <a:solidFill>
                  <a:srgbClr val="00B050"/>
                </a:solidFill>
              </a:rPr>
              <a:t> limone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92150"/>
            <a:ext cx="8639175" cy="5761038"/>
          </a:xfrm>
          <a:prstGeom prst="rect">
            <a:avLst/>
          </a:prstGeom>
          <a:solidFill>
            <a:schemeClr val="bg1">
              <a:alpha val="90195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 preferRelativeResize="0"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92150"/>
            <a:ext cx="8639175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e 1"/>
          <p:cNvSpPr/>
          <p:nvPr/>
        </p:nvSpPr>
        <p:spPr>
          <a:xfrm>
            <a:off x="4140200" y="4005263"/>
            <a:ext cx="936625" cy="719137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5605" name="CasellaDiTesto 2"/>
          <p:cNvSpPr txBox="1">
            <a:spLocks noChangeArrowheads="1"/>
          </p:cNvSpPr>
          <p:nvPr/>
        </p:nvSpPr>
        <p:spPr bwMode="auto">
          <a:xfrm>
            <a:off x="5057775" y="3806825"/>
            <a:ext cx="4683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Q</a:t>
            </a:r>
          </a:p>
        </p:txBody>
      </p:sp>
      <p:cxnSp>
        <p:nvCxnSpPr>
          <p:cNvPr id="5" name="Connettore 1 4"/>
          <p:cNvCxnSpPr/>
          <p:nvPr/>
        </p:nvCxnSpPr>
        <p:spPr>
          <a:xfrm flipH="1">
            <a:off x="4716463" y="4076700"/>
            <a:ext cx="431800" cy="73025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 flipH="1">
            <a:off x="4427538" y="4149725"/>
            <a:ext cx="720725" cy="28733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1 12"/>
          <p:cNvCxnSpPr/>
          <p:nvPr/>
        </p:nvCxnSpPr>
        <p:spPr>
          <a:xfrm flipH="1">
            <a:off x="4932363" y="4113213"/>
            <a:ext cx="287337" cy="32385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09" name="CasellaDiTesto 9"/>
          <p:cNvSpPr txBox="1">
            <a:spLocks noChangeArrowheads="1"/>
          </p:cNvSpPr>
          <p:nvPr/>
        </p:nvSpPr>
        <p:spPr bwMode="auto">
          <a:xfrm>
            <a:off x="1871663" y="3460750"/>
            <a:ext cx="684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Asn</a:t>
            </a:r>
          </a:p>
        </p:txBody>
      </p:sp>
      <p:sp>
        <p:nvSpPr>
          <p:cNvPr id="25610" name="CasellaDiTesto 10"/>
          <p:cNvSpPr txBox="1">
            <a:spLocks noChangeArrowheads="1"/>
          </p:cNvSpPr>
          <p:nvPr/>
        </p:nvSpPr>
        <p:spPr bwMode="auto">
          <a:xfrm>
            <a:off x="1370013" y="4524375"/>
            <a:ext cx="684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Sta</a:t>
            </a:r>
          </a:p>
        </p:txBody>
      </p:sp>
      <p:sp>
        <p:nvSpPr>
          <p:cNvPr id="25611" name="CasellaDiTesto 11"/>
          <p:cNvSpPr txBox="1">
            <a:spLocks noChangeArrowheads="1"/>
          </p:cNvSpPr>
          <p:nvPr/>
        </p:nvSpPr>
        <p:spPr bwMode="auto">
          <a:xfrm>
            <a:off x="1042988" y="5300663"/>
            <a:ext cx="684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Sta</a:t>
            </a:r>
          </a:p>
        </p:txBody>
      </p:sp>
      <p:grpSp>
        <p:nvGrpSpPr>
          <p:cNvPr id="25612" name="Gruppo 13"/>
          <p:cNvGrpSpPr>
            <a:grpSpLocks/>
          </p:cNvGrpSpPr>
          <p:nvPr/>
        </p:nvGrpSpPr>
        <p:grpSpPr bwMode="auto">
          <a:xfrm>
            <a:off x="5867400" y="4149725"/>
            <a:ext cx="2568575" cy="1655763"/>
            <a:chOff x="9805046" y="34996163"/>
            <a:chExt cx="4116430" cy="3024336"/>
          </a:xfrm>
        </p:grpSpPr>
        <p:grpSp>
          <p:nvGrpSpPr>
            <p:cNvPr id="25627" name="Gruppo 14"/>
            <p:cNvGrpSpPr>
              <a:grpSpLocks/>
            </p:cNvGrpSpPr>
            <p:nvPr/>
          </p:nvGrpSpPr>
          <p:grpSpPr bwMode="auto">
            <a:xfrm>
              <a:off x="9805046" y="34996163"/>
              <a:ext cx="4116430" cy="1964019"/>
              <a:chOff x="9805046" y="37243882"/>
              <a:chExt cx="4116430" cy="1964019"/>
            </a:xfrm>
          </p:grpSpPr>
          <p:pic>
            <p:nvPicPr>
              <p:cNvPr id="25630" name="Picture 18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05046" y="37243882"/>
                <a:ext cx="1632512" cy="11750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631" name="CasellaDiTesto 18"/>
              <p:cNvSpPr txBox="1">
                <a:spLocks noChangeArrowheads="1"/>
              </p:cNvSpPr>
              <p:nvPr/>
            </p:nvSpPr>
            <p:spPr bwMode="auto">
              <a:xfrm>
                <a:off x="10188745" y="38477265"/>
                <a:ext cx="1165634" cy="7306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defTabSz="912813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defTabSz="912813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defTabSz="912813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defTabSz="912813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defTabSz="912813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it-IT" sz="2000" b="1">
                    <a:solidFill>
                      <a:srgbClr val="00B050"/>
                    </a:solidFill>
                  </a:rPr>
                  <a:t>St</a:t>
                </a:r>
              </a:p>
            </p:txBody>
          </p:sp>
          <p:pic>
            <p:nvPicPr>
              <p:cNvPr id="25632" name="Picture 19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41289" y="37384346"/>
                <a:ext cx="2080187" cy="9523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633" name="CasellaDiTesto 20"/>
              <p:cNvSpPr txBox="1">
                <a:spLocks noChangeArrowheads="1"/>
              </p:cNvSpPr>
              <p:nvPr/>
            </p:nvSpPr>
            <p:spPr bwMode="auto">
              <a:xfrm>
                <a:off x="12544007" y="38477265"/>
                <a:ext cx="1071461" cy="7306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defTabSz="912813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defTabSz="912813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defTabSz="912813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defTabSz="912813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defTabSz="912813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it-IT" sz="2000" b="1">
                    <a:solidFill>
                      <a:srgbClr val="00B050"/>
                    </a:solidFill>
                  </a:rPr>
                  <a:t>Asn</a:t>
                </a:r>
              </a:p>
            </p:txBody>
          </p:sp>
        </p:grpSp>
        <p:pic>
          <p:nvPicPr>
            <p:cNvPr id="25628" name="Picture 20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00939" y="36046507"/>
              <a:ext cx="1619401" cy="1572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29" name="CasellaDiTesto 16"/>
            <p:cNvSpPr txBox="1">
              <a:spLocks noChangeArrowheads="1"/>
            </p:cNvSpPr>
            <p:nvPr/>
          </p:nvSpPr>
          <p:spPr bwMode="auto">
            <a:xfrm>
              <a:off x="11354379" y="37620389"/>
              <a:ext cx="5991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</a:rPr>
                <a:t>Q</a:t>
              </a:r>
            </a:p>
          </p:txBody>
        </p:sp>
      </p:grpSp>
      <p:sp>
        <p:nvSpPr>
          <p:cNvPr id="25613" name="CasellaDiTesto 21"/>
          <p:cNvSpPr txBox="1">
            <a:spLocks noChangeArrowheads="1"/>
          </p:cNvSpPr>
          <p:nvPr/>
        </p:nvSpPr>
        <p:spPr bwMode="auto">
          <a:xfrm>
            <a:off x="684213" y="4652963"/>
            <a:ext cx="684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Pro</a:t>
            </a:r>
          </a:p>
        </p:txBody>
      </p:sp>
      <p:sp>
        <p:nvSpPr>
          <p:cNvPr id="25614" name="CasellaDiTesto 22"/>
          <p:cNvSpPr txBox="1">
            <a:spLocks noChangeArrowheads="1"/>
          </p:cNvSpPr>
          <p:nvPr/>
        </p:nvSpPr>
        <p:spPr bwMode="auto">
          <a:xfrm>
            <a:off x="3311525" y="3068638"/>
            <a:ext cx="684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Pro</a:t>
            </a:r>
          </a:p>
        </p:txBody>
      </p:sp>
      <p:sp>
        <p:nvSpPr>
          <p:cNvPr id="25615" name="CasellaDiTesto 23"/>
          <p:cNvSpPr txBox="1">
            <a:spLocks noChangeArrowheads="1"/>
          </p:cNvSpPr>
          <p:nvPr/>
        </p:nvSpPr>
        <p:spPr bwMode="auto">
          <a:xfrm>
            <a:off x="4103688" y="3068638"/>
            <a:ext cx="684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 dirty="0">
                <a:solidFill>
                  <a:srgbClr val="00B050"/>
                </a:solidFill>
              </a:rPr>
              <a:t>Pro</a:t>
            </a:r>
          </a:p>
        </p:txBody>
      </p:sp>
      <p:sp>
        <p:nvSpPr>
          <p:cNvPr id="25616" name="CasellaDiTesto 24"/>
          <p:cNvSpPr txBox="1">
            <a:spLocks noChangeArrowheads="1"/>
          </p:cNvSpPr>
          <p:nvPr/>
        </p:nvSpPr>
        <p:spPr bwMode="auto">
          <a:xfrm>
            <a:off x="2447925" y="2708275"/>
            <a:ext cx="684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w</a:t>
            </a:r>
          </a:p>
        </p:txBody>
      </p:sp>
      <p:sp>
        <p:nvSpPr>
          <p:cNvPr id="25617" name="CasellaDiTesto 25"/>
          <p:cNvSpPr txBox="1">
            <a:spLocks noChangeArrowheads="1"/>
          </p:cNvSpPr>
          <p:nvPr/>
        </p:nvSpPr>
        <p:spPr bwMode="auto">
          <a:xfrm>
            <a:off x="7416800" y="1557338"/>
            <a:ext cx="684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 dirty="0">
                <a:solidFill>
                  <a:srgbClr val="00B050"/>
                </a:solidFill>
              </a:rPr>
              <a:t>w</a:t>
            </a:r>
          </a:p>
        </p:txBody>
      </p:sp>
      <p:sp>
        <p:nvSpPr>
          <p:cNvPr id="25618" name="CasellaDiTesto 26"/>
          <p:cNvSpPr txBox="1">
            <a:spLocks noChangeArrowheads="1"/>
          </p:cNvSpPr>
          <p:nvPr/>
        </p:nvSpPr>
        <p:spPr bwMode="auto">
          <a:xfrm>
            <a:off x="6264275" y="3244850"/>
            <a:ext cx="684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w</a:t>
            </a:r>
          </a:p>
        </p:txBody>
      </p:sp>
      <p:sp>
        <p:nvSpPr>
          <p:cNvPr id="25619" name="CasellaDiTesto 27"/>
          <p:cNvSpPr txBox="1">
            <a:spLocks noChangeArrowheads="1"/>
          </p:cNvSpPr>
          <p:nvPr/>
        </p:nvSpPr>
        <p:spPr bwMode="auto">
          <a:xfrm>
            <a:off x="3816350" y="3460750"/>
            <a:ext cx="684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w</a:t>
            </a:r>
          </a:p>
        </p:txBody>
      </p:sp>
      <p:sp>
        <p:nvSpPr>
          <p:cNvPr id="25620" name="CasellaDiTesto 28"/>
          <p:cNvSpPr txBox="1">
            <a:spLocks noChangeArrowheads="1"/>
          </p:cNvSpPr>
          <p:nvPr/>
        </p:nvSpPr>
        <p:spPr bwMode="auto">
          <a:xfrm>
            <a:off x="4319588" y="2860675"/>
            <a:ext cx="684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w</a:t>
            </a:r>
          </a:p>
        </p:txBody>
      </p:sp>
      <p:sp>
        <p:nvSpPr>
          <p:cNvPr id="25621" name="CasellaDiTesto 29"/>
          <p:cNvSpPr txBox="1">
            <a:spLocks noChangeArrowheads="1"/>
          </p:cNvSpPr>
          <p:nvPr/>
        </p:nvSpPr>
        <p:spPr bwMode="auto">
          <a:xfrm>
            <a:off x="1116013" y="5486400"/>
            <a:ext cx="1004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ChoCC</a:t>
            </a:r>
          </a:p>
        </p:txBody>
      </p:sp>
      <p:sp>
        <p:nvSpPr>
          <p:cNvPr id="25622" name="CasellaDiTesto 30"/>
          <p:cNvSpPr txBox="1">
            <a:spLocks noChangeArrowheads="1"/>
          </p:cNvSpPr>
          <p:nvPr/>
        </p:nvSpPr>
        <p:spPr bwMode="auto">
          <a:xfrm>
            <a:off x="2663825" y="4437063"/>
            <a:ext cx="684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Ma</a:t>
            </a:r>
          </a:p>
        </p:txBody>
      </p:sp>
      <p:pic>
        <p:nvPicPr>
          <p:cNvPr id="25623" name="Picture 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4005263"/>
            <a:ext cx="150336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24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860800"/>
            <a:ext cx="133826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CasellaDiTesto 23"/>
          <p:cNvSpPr txBox="1">
            <a:spLocks noChangeArrowheads="1"/>
          </p:cNvSpPr>
          <p:nvPr/>
        </p:nvSpPr>
        <p:spPr bwMode="auto">
          <a:xfrm>
            <a:off x="4256088" y="2564904"/>
            <a:ext cx="684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 dirty="0">
                <a:solidFill>
                  <a:srgbClr val="00B050"/>
                </a:solidFill>
              </a:rPr>
              <a:t>Pro</a:t>
            </a:r>
          </a:p>
        </p:txBody>
      </p:sp>
      <p:sp>
        <p:nvSpPr>
          <p:cNvPr id="35" name="CasellaDiTesto 4"/>
          <p:cNvSpPr txBox="1">
            <a:spLocks noChangeArrowheads="1"/>
          </p:cNvSpPr>
          <p:nvPr/>
        </p:nvSpPr>
        <p:spPr bwMode="auto">
          <a:xfrm>
            <a:off x="0" y="0"/>
            <a:ext cx="4499992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 dirty="0" smtClean="0">
                <a:solidFill>
                  <a:srgbClr val="00B050"/>
                </a:solidFill>
              </a:rPr>
              <a:t>HSQC </a:t>
            </a:r>
            <a:r>
              <a:rPr lang="it-IT" sz="2400" b="1" dirty="0" err="1">
                <a:solidFill>
                  <a:srgbClr val="00B050"/>
                </a:solidFill>
              </a:rPr>
              <a:t>Flavedo</a:t>
            </a:r>
            <a:r>
              <a:rPr lang="it-IT" sz="2400" b="1" dirty="0">
                <a:solidFill>
                  <a:srgbClr val="00B050"/>
                </a:solidFill>
              </a:rPr>
              <a:t> </a:t>
            </a:r>
            <a:r>
              <a:rPr lang="it-IT" sz="2400" b="1" dirty="0" smtClean="0">
                <a:solidFill>
                  <a:srgbClr val="00B050"/>
                </a:solidFill>
              </a:rPr>
              <a:t>limone e </a:t>
            </a:r>
            <a:r>
              <a:rPr lang="it-IT" sz="2400" b="1" dirty="0" smtClean="0">
                <a:solidFill>
                  <a:srgbClr val="FF0000"/>
                </a:solidFill>
              </a:rPr>
              <a:t>cedro</a:t>
            </a:r>
            <a:endParaRPr lang="it-IT" sz="2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01625"/>
            <a:ext cx="8748712" cy="6261100"/>
          </a:xfrm>
          <a:prstGeom prst="rect">
            <a:avLst/>
          </a:prstGeom>
          <a:solidFill>
            <a:schemeClr val="bg1">
              <a:alpha val="78822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03213"/>
            <a:ext cx="8748712" cy="626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CasellaDiTesto 3"/>
          <p:cNvSpPr txBox="1">
            <a:spLocks noChangeArrowheads="1"/>
          </p:cNvSpPr>
          <p:nvPr/>
        </p:nvSpPr>
        <p:spPr bwMode="auto">
          <a:xfrm>
            <a:off x="2555776" y="2492896"/>
            <a:ext cx="684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 dirty="0" smtClean="0">
                <a:solidFill>
                  <a:srgbClr val="00B050"/>
                </a:solidFill>
              </a:rPr>
              <a:t>Pro</a:t>
            </a:r>
            <a:endParaRPr lang="it-IT" sz="2000" b="1" dirty="0">
              <a:solidFill>
                <a:srgbClr val="00B050"/>
              </a:solidFill>
            </a:endParaRPr>
          </a:p>
        </p:txBody>
      </p:sp>
      <p:sp>
        <p:nvSpPr>
          <p:cNvPr id="26629" name="CasellaDiTesto 4"/>
          <p:cNvSpPr txBox="1">
            <a:spLocks noChangeArrowheads="1"/>
          </p:cNvSpPr>
          <p:nvPr/>
        </p:nvSpPr>
        <p:spPr bwMode="auto">
          <a:xfrm>
            <a:off x="4427538" y="1795463"/>
            <a:ext cx="936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l-GR" sz="2000" b="1">
                <a:solidFill>
                  <a:srgbClr val="00B050"/>
                </a:solidFill>
              </a:rPr>
              <a:t>α</a:t>
            </a:r>
            <a:r>
              <a:rPr lang="it-IT" sz="2000" b="1">
                <a:solidFill>
                  <a:srgbClr val="00B050"/>
                </a:solidFill>
              </a:rPr>
              <a:t>-CH</a:t>
            </a:r>
          </a:p>
        </p:txBody>
      </p:sp>
      <p:sp>
        <p:nvSpPr>
          <p:cNvPr id="26630" name="CasellaDiTesto 5"/>
          <p:cNvSpPr txBox="1">
            <a:spLocks noChangeArrowheads="1"/>
          </p:cNvSpPr>
          <p:nvPr/>
        </p:nvSpPr>
        <p:spPr bwMode="auto">
          <a:xfrm>
            <a:off x="3203575" y="3244850"/>
            <a:ext cx="684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Q</a:t>
            </a:r>
          </a:p>
        </p:txBody>
      </p:sp>
      <p:sp>
        <p:nvSpPr>
          <p:cNvPr id="26631" name="CasellaDiTesto 6"/>
          <p:cNvSpPr txBox="1">
            <a:spLocks noChangeArrowheads="1"/>
          </p:cNvSpPr>
          <p:nvPr/>
        </p:nvSpPr>
        <p:spPr bwMode="auto">
          <a:xfrm>
            <a:off x="2484438" y="3676650"/>
            <a:ext cx="682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Q</a:t>
            </a:r>
          </a:p>
        </p:txBody>
      </p:sp>
      <p:sp>
        <p:nvSpPr>
          <p:cNvPr id="26632" name="CasellaDiTesto 7"/>
          <p:cNvSpPr txBox="1">
            <a:spLocks noChangeArrowheads="1"/>
          </p:cNvSpPr>
          <p:nvPr/>
        </p:nvSpPr>
        <p:spPr bwMode="auto">
          <a:xfrm>
            <a:off x="1476375" y="3605213"/>
            <a:ext cx="682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MA</a:t>
            </a:r>
          </a:p>
        </p:txBody>
      </p:sp>
      <p:sp>
        <p:nvSpPr>
          <p:cNvPr id="9" name="CasellaDiTesto 4"/>
          <p:cNvSpPr txBox="1">
            <a:spLocks noChangeArrowheads="1"/>
          </p:cNvSpPr>
          <p:nvPr/>
        </p:nvSpPr>
        <p:spPr bwMode="auto">
          <a:xfrm>
            <a:off x="0" y="0"/>
            <a:ext cx="4499992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 dirty="0" smtClean="0">
                <a:solidFill>
                  <a:srgbClr val="00B050"/>
                </a:solidFill>
              </a:rPr>
              <a:t>HSQC </a:t>
            </a:r>
            <a:r>
              <a:rPr lang="it-IT" sz="2400" b="1" dirty="0" err="1">
                <a:solidFill>
                  <a:srgbClr val="00B050"/>
                </a:solidFill>
              </a:rPr>
              <a:t>Flavedo</a:t>
            </a:r>
            <a:r>
              <a:rPr lang="it-IT" sz="2400" b="1" dirty="0">
                <a:solidFill>
                  <a:srgbClr val="00B050"/>
                </a:solidFill>
              </a:rPr>
              <a:t> </a:t>
            </a:r>
            <a:r>
              <a:rPr lang="it-IT" sz="2400" b="1" dirty="0" smtClean="0">
                <a:solidFill>
                  <a:srgbClr val="00B050"/>
                </a:solidFill>
              </a:rPr>
              <a:t>limone e </a:t>
            </a:r>
            <a:r>
              <a:rPr lang="it-IT" sz="2400" b="1" dirty="0" smtClean="0">
                <a:solidFill>
                  <a:srgbClr val="FF0000"/>
                </a:solidFill>
              </a:rPr>
              <a:t>cedro</a:t>
            </a:r>
            <a:endParaRPr lang="it-IT" sz="2400" b="1" dirty="0">
              <a:solidFill>
                <a:srgbClr val="00B050"/>
              </a:solidFill>
            </a:endParaRPr>
          </a:p>
        </p:txBody>
      </p:sp>
      <p:sp>
        <p:nvSpPr>
          <p:cNvPr id="10" name="CasellaDiTesto 3"/>
          <p:cNvSpPr txBox="1">
            <a:spLocks noChangeArrowheads="1"/>
          </p:cNvSpPr>
          <p:nvPr/>
        </p:nvSpPr>
        <p:spPr bwMode="auto">
          <a:xfrm>
            <a:off x="3355975" y="1565275"/>
            <a:ext cx="684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 dirty="0" err="1">
                <a:solidFill>
                  <a:srgbClr val="00B050"/>
                </a:solidFill>
              </a:rPr>
              <a:t>Asn</a:t>
            </a:r>
            <a:endParaRPr lang="it-IT" sz="2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03188"/>
            <a:ext cx="7343775" cy="6651625"/>
          </a:xfrm>
          <a:prstGeom prst="rect">
            <a:avLst/>
          </a:prstGeom>
          <a:solidFill>
            <a:schemeClr val="bg1">
              <a:alpha val="90195"/>
            </a:schemeClr>
          </a:solidFill>
          <a:ln w="76200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27651" name="CasellaDiTesto 2"/>
          <p:cNvSpPr txBox="1">
            <a:spLocks noChangeArrowheads="1"/>
          </p:cNvSpPr>
          <p:nvPr/>
        </p:nvSpPr>
        <p:spPr bwMode="auto">
          <a:xfrm>
            <a:off x="2843213" y="2266950"/>
            <a:ext cx="1152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b="1">
                <a:solidFill>
                  <a:srgbClr val="00B050"/>
                </a:solidFill>
              </a:rPr>
              <a:t>glycerol</a:t>
            </a:r>
          </a:p>
        </p:txBody>
      </p:sp>
      <p:sp>
        <p:nvSpPr>
          <p:cNvPr id="27652" name="CasellaDiTesto 3"/>
          <p:cNvSpPr txBox="1">
            <a:spLocks noChangeArrowheads="1"/>
          </p:cNvSpPr>
          <p:nvPr/>
        </p:nvSpPr>
        <p:spPr bwMode="auto">
          <a:xfrm>
            <a:off x="6588125" y="3244850"/>
            <a:ext cx="1287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b="1">
                <a:solidFill>
                  <a:srgbClr val="00B050"/>
                </a:solidFill>
              </a:rPr>
              <a:t>ETOH</a:t>
            </a:r>
          </a:p>
        </p:txBody>
      </p:sp>
      <p:sp>
        <p:nvSpPr>
          <p:cNvPr id="27653" name="CasellaDiTesto 4"/>
          <p:cNvSpPr txBox="1">
            <a:spLocks noChangeArrowheads="1"/>
          </p:cNvSpPr>
          <p:nvPr/>
        </p:nvSpPr>
        <p:spPr bwMode="auto">
          <a:xfrm>
            <a:off x="6084888" y="3397250"/>
            <a:ext cx="12874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b="1">
                <a:solidFill>
                  <a:srgbClr val="00B050"/>
                </a:solidFill>
              </a:rPr>
              <a:t>Ala</a:t>
            </a:r>
          </a:p>
        </p:txBody>
      </p:sp>
      <p:sp>
        <p:nvSpPr>
          <p:cNvPr id="27654" name="CasellaDiTesto 6"/>
          <p:cNvSpPr txBox="1">
            <a:spLocks noChangeArrowheads="1"/>
          </p:cNvSpPr>
          <p:nvPr/>
        </p:nvSpPr>
        <p:spPr bwMode="auto">
          <a:xfrm>
            <a:off x="6300788" y="5427663"/>
            <a:ext cx="12874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b="1">
                <a:solidFill>
                  <a:srgbClr val="00B050"/>
                </a:solidFill>
              </a:rPr>
              <a:t>ETOH</a:t>
            </a:r>
          </a:p>
        </p:txBody>
      </p:sp>
      <p:sp>
        <p:nvSpPr>
          <p:cNvPr id="27655" name="CasellaDiTesto 7"/>
          <p:cNvSpPr txBox="1">
            <a:spLocks noChangeArrowheads="1"/>
          </p:cNvSpPr>
          <p:nvPr/>
        </p:nvSpPr>
        <p:spPr bwMode="auto">
          <a:xfrm>
            <a:off x="6011863" y="5580063"/>
            <a:ext cx="5048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b="1">
                <a:solidFill>
                  <a:srgbClr val="00B050"/>
                </a:solidFill>
              </a:rPr>
              <a:t>Ala</a:t>
            </a:r>
          </a:p>
        </p:txBody>
      </p:sp>
      <p:sp>
        <p:nvSpPr>
          <p:cNvPr id="8" name="Rettangolo 7"/>
          <p:cNvSpPr/>
          <p:nvPr/>
        </p:nvSpPr>
        <p:spPr>
          <a:xfrm>
            <a:off x="0" y="2708920"/>
            <a:ext cx="2411760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it-IT" sz="2400" b="1" dirty="0" smtClean="0">
                <a:solidFill>
                  <a:srgbClr val="00B050"/>
                </a:solidFill>
              </a:rPr>
              <a:t>muffa bianca</a:t>
            </a:r>
          </a:p>
        </p:txBody>
      </p:sp>
      <p:sp>
        <p:nvSpPr>
          <p:cNvPr id="9" name="Rettangolo 8"/>
          <p:cNvSpPr/>
          <p:nvPr/>
        </p:nvSpPr>
        <p:spPr>
          <a:xfrm>
            <a:off x="0" y="404664"/>
            <a:ext cx="2699792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it-IT" sz="2400" b="1" dirty="0" smtClean="0">
                <a:solidFill>
                  <a:srgbClr val="00B050"/>
                </a:solidFill>
              </a:rPr>
              <a:t>cedro </a:t>
            </a:r>
            <a:r>
              <a:rPr lang="it-IT" sz="2400" b="1" dirty="0" err="1" smtClean="0">
                <a:solidFill>
                  <a:srgbClr val="00B050"/>
                </a:solidFill>
              </a:rPr>
              <a:t>flavedo</a:t>
            </a:r>
            <a:r>
              <a:rPr lang="it-IT" sz="2400" b="1" dirty="0" smtClean="0">
                <a:solidFill>
                  <a:srgbClr val="00B050"/>
                </a:solidFill>
              </a:rPr>
              <a:t> sano</a:t>
            </a:r>
          </a:p>
        </p:txBody>
      </p:sp>
      <p:sp>
        <p:nvSpPr>
          <p:cNvPr id="10" name="Rettangolo 9"/>
          <p:cNvSpPr/>
          <p:nvPr/>
        </p:nvSpPr>
        <p:spPr>
          <a:xfrm>
            <a:off x="0" y="4653136"/>
            <a:ext cx="2555776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it-IT" sz="2400" b="1" dirty="0" smtClean="0">
                <a:solidFill>
                  <a:srgbClr val="00B050"/>
                </a:solidFill>
              </a:rPr>
              <a:t>muffa verde</a:t>
            </a:r>
          </a:p>
        </p:txBody>
      </p:sp>
      <p:cxnSp>
        <p:nvCxnSpPr>
          <p:cNvPr id="12" name="Connettore 2 11"/>
          <p:cNvCxnSpPr/>
          <p:nvPr/>
        </p:nvCxnSpPr>
        <p:spPr>
          <a:xfrm>
            <a:off x="2195736" y="3501008"/>
            <a:ext cx="0" cy="288032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3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188913"/>
            <a:ext cx="9082088" cy="6446837"/>
          </a:xfrm>
          <a:prstGeom prst="rect">
            <a:avLst/>
          </a:prstGeom>
          <a:solidFill>
            <a:schemeClr val="bg1">
              <a:alpha val="89018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e 2"/>
          <p:cNvSpPr/>
          <p:nvPr/>
        </p:nvSpPr>
        <p:spPr>
          <a:xfrm>
            <a:off x="468313" y="2708275"/>
            <a:ext cx="719137" cy="504825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4" name="Ovale 3"/>
          <p:cNvSpPr/>
          <p:nvPr/>
        </p:nvSpPr>
        <p:spPr>
          <a:xfrm>
            <a:off x="998538" y="5084763"/>
            <a:ext cx="909637" cy="720725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7" name="Ovale 6"/>
          <p:cNvSpPr/>
          <p:nvPr/>
        </p:nvSpPr>
        <p:spPr>
          <a:xfrm>
            <a:off x="1452563" y="4449763"/>
            <a:ext cx="455612" cy="563562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8" name="Ovale 7"/>
          <p:cNvSpPr/>
          <p:nvPr/>
        </p:nvSpPr>
        <p:spPr>
          <a:xfrm>
            <a:off x="5003800" y="3716338"/>
            <a:ext cx="936625" cy="504825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0" name="Ovale 9"/>
          <p:cNvSpPr/>
          <p:nvPr/>
        </p:nvSpPr>
        <p:spPr>
          <a:xfrm>
            <a:off x="6227763" y="2781300"/>
            <a:ext cx="431800" cy="50323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0" y="0"/>
            <a:ext cx="3655040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it-IT" sz="2400" b="1" dirty="0" smtClean="0">
                <a:solidFill>
                  <a:srgbClr val="00B050"/>
                </a:solidFill>
              </a:rPr>
              <a:t>cedro </a:t>
            </a:r>
            <a:r>
              <a:rPr lang="it-IT" sz="2400" b="1" dirty="0" err="1" smtClean="0">
                <a:solidFill>
                  <a:srgbClr val="00B050"/>
                </a:solidFill>
              </a:rPr>
              <a:t>flavedo</a:t>
            </a:r>
            <a:r>
              <a:rPr lang="it-IT" sz="2400" b="1" dirty="0" smtClean="0">
                <a:solidFill>
                  <a:srgbClr val="00B050"/>
                </a:solidFill>
              </a:rPr>
              <a:t> muffa bianca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0200"/>
            <a:ext cx="8280400" cy="5840413"/>
          </a:xfrm>
          <a:prstGeom prst="rect">
            <a:avLst/>
          </a:prstGeom>
          <a:solidFill>
            <a:schemeClr val="bg1">
              <a:alpha val="78822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e 2"/>
          <p:cNvSpPr/>
          <p:nvPr/>
        </p:nvSpPr>
        <p:spPr>
          <a:xfrm>
            <a:off x="5148263" y="3068638"/>
            <a:ext cx="360362" cy="36195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4" name="Ovale 3"/>
          <p:cNvSpPr/>
          <p:nvPr/>
        </p:nvSpPr>
        <p:spPr>
          <a:xfrm>
            <a:off x="7164388" y="3251200"/>
            <a:ext cx="503237" cy="50323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5" name="Rettangolo 4"/>
          <p:cNvSpPr/>
          <p:nvPr/>
        </p:nvSpPr>
        <p:spPr>
          <a:xfrm>
            <a:off x="4788024" y="0"/>
            <a:ext cx="3655040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it-IT" sz="2400" b="1" dirty="0" smtClean="0">
                <a:solidFill>
                  <a:srgbClr val="00B050"/>
                </a:solidFill>
              </a:rPr>
              <a:t>cedro </a:t>
            </a:r>
            <a:r>
              <a:rPr lang="it-IT" sz="2400" b="1" dirty="0" err="1" smtClean="0">
                <a:solidFill>
                  <a:srgbClr val="00B050"/>
                </a:solidFill>
              </a:rPr>
              <a:t>flavedo</a:t>
            </a:r>
            <a:r>
              <a:rPr lang="it-IT" sz="2400" b="1" dirty="0" smtClean="0">
                <a:solidFill>
                  <a:srgbClr val="00B050"/>
                </a:solidFill>
              </a:rPr>
              <a:t> muffa bianca</a:t>
            </a:r>
          </a:p>
        </p:txBody>
      </p:sp>
      <p:sp>
        <p:nvSpPr>
          <p:cNvPr id="6" name="Rettangolo 5"/>
          <p:cNvSpPr/>
          <p:nvPr/>
        </p:nvSpPr>
        <p:spPr>
          <a:xfrm>
            <a:off x="0" y="0"/>
            <a:ext cx="2597378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it-IT" sz="2400" b="1" dirty="0" smtClean="0">
                <a:solidFill>
                  <a:srgbClr val="00B050"/>
                </a:solidFill>
              </a:rPr>
              <a:t>cedro </a:t>
            </a:r>
            <a:r>
              <a:rPr lang="it-IT" sz="2400" b="1" dirty="0" err="1" smtClean="0">
                <a:solidFill>
                  <a:srgbClr val="00B050"/>
                </a:solidFill>
              </a:rPr>
              <a:t>flavedo</a:t>
            </a:r>
            <a:r>
              <a:rPr lang="it-IT" sz="2400" b="1" dirty="0" smtClean="0">
                <a:solidFill>
                  <a:srgbClr val="00B050"/>
                </a:solidFill>
              </a:rPr>
              <a:t> </a:t>
            </a:r>
            <a:r>
              <a:rPr lang="it-IT" sz="2400" b="1" dirty="0" smtClean="0">
                <a:solidFill>
                  <a:srgbClr val="00B050"/>
                </a:solidFill>
              </a:rPr>
              <a:t>sano</a:t>
            </a:r>
            <a:endParaRPr lang="it-IT" sz="2400" b="1" dirty="0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0"/>
            <a:ext cx="7002463" cy="68008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e 2"/>
          <p:cNvSpPr/>
          <p:nvPr/>
        </p:nvSpPr>
        <p:spPr>
          <a:xfrm>
            <a:off x="4572000" y="5805488"/>
            <a:ext cx="1655763" cy="504825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5" name="Ovale 4"/>
          <p:cNvSpPr/>
          <p:nvPr/>
        </p:nvSpPr>
        <p:spPr>
          <a:xfrm>
            <a:off x="4192127" y="5157192"/>
            <a:ext cx="379873" cy="2889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6" name="Ovale 5"/>
          <p:cNvSpPr/>
          <p:nvPr/>
        </p:nvSpPr>
        <p:spPr>
          <a:xfrm>
            <a:off x="3348236" y="5877272"/>
            <a:ext cx="647700" cy="288925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7" name="Ovale 6"/>
          <p:cNvSpPr/>
          <p:nvPr/>
        </p:nvSpPr>
        <p:spPr>
          <a:xfrm>
            <a:off x="3904095" y="5989203"/>
            <a:ext cx="379873" cy="2889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8" name="Rettangolo 7"/>
          <p:cNvSpPr/>
          <p:nvPr/>
        </p:nvSpPr>
        <p:spPr>
          <a:xfrm>
            <a:off x="0" y="0"/>
            <a:ext cx="4317207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it-IT" sz="2400" b="1" dirty="0" err="1" smtClean="0">
                <a:solidFill>
                  <a:srgbClr val="00B050"/>
                </a:solidFill>
              </a:rPr>
              <a:t>Cosy</a:t>
            </a:r>
            <a:r>
              <a:rPr lang="it-IT" sz="2400" b="1" dirty="0" smtClean="0">
                <a:solidFill>
                  <a:srgbClr val="00B050"/>
                </a:solidFill>
              </a:rPr>
              <a:t> cedro </a:t>
            </a:r>
            <a:r>
              <a:rPr lang="it-IT" sz="2400" b="1" dirty="0" err="1" smtClean="0">
                <a:solidFill>
                  <a:srgbClr val="00B050"/>
                </a:solidFill>
              </a:rPr>
              <a:t>flavedo</a:t>
            </a:r>
            <a:r>
              <a:rPr lang="it-IT" sz="2400" b="1" dirty="0" smtClean="0">
                <a:solidFill>
                  <a:srgbClr val="00B050"/>
                </a:solidFill>
              </a:rPr>
              <a:t> muffa bianca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asellaDiTesto 3"/>
          <p:cNvSpPr txBox="1">
            <a:spLocks noChangeArrowheads="1"/>
          </p:cNvSpPr>
          <p:nvPr/>
        </p:nvSpPr>
        <p:spPr bwMode="auto">
          <a:xfrm>
            <a:off x="684213" y="404813"/>
            <a:ext cx="4598987" cy="600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4163" indent="-284163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it-IT" sz="3200" dirty="0" err="1" smtClean="0"/>
              <a:t>Flavedo</a:t>
            </a:r>
            <a:endParaRPr lang="it-IT" sz="3200" dirty="0"/>
          </a:p>
          <a:p>
            <a:pPr eaLnBrk="1" hangingPunct="1">
              <a:buFont typeface="Arial" charset="0"/>
              <a:buChar char="•"/>
            </a:pPr>
            <a:endParaRPr lang="it-IT" sz="3200" dirty="0"/>
          </a:p>
          <a:p>
            <a:pPr eaLnBrk="1" hangingPunct="1">
              <a:buFont typeface="Arial" charset="0"/>
              <a:buChar char="•"/>
            </a:pPr>
            <a:endParaRPr lang="it-IT" sz="3200" dirty="0"/>
          </a:p>
          <a:p>
            <a:pPr eaLnBrk="1" hangingPunct="1">
              <a:buFont typeface="Arial" charset="0"/>
              <a:buChar char="•"/>
            </a:pPr>
            <a:r>
              <a:rPr lang="it-IT" sz="3200" dirty="0"/>
              <a:t>Albedo </a:t>
            </a:r>
          </a:p>
          <a:p>
            <a:pPr eaLnBrk="1" hangingPunct="1">
              <a:buFont typeface="Arial" charset="0"/>
              <a:buChar char="•"/>
            </a:pPr>
            <a:endParaRPr lang="it-IT" sz="3200" dirty="0" smtClean="0"/>
          </a:p>
          <a:p>
            <a:pPr eaLnBrk="1" hangingPunct="1">
              <a:buFont typeface="Arial" charset="0"/>
              <a:buChar char="•"/>
            </a:pPr>
            <a:endParaRPr lang="it-IT" sz="3200" dirty="0" smtClean="0"/>
          </a:p>
          <a:p>
            <a:pPr eaLnBrk="1" hangingPunct="1">
              <a:buFont typeface="Arial" charset="0"/>
              <a:buChar char="•"/>
            </a:pPr>
            <a:r>
              <a:rPr lang="it-IT" sz="3200" dirty="0" smtClean="0"/>
              <a:t>Vescicole oleifere</a:t>
            </a:r>
          </a:p>
          <a:p>
            <a:pPr eaLnBrk="1" hangingPunct="1">
              <a:buFont typeface="Arial" charset="0"/>
              <a:buChar char="•"/>
            </a:pPr>
            <a:endParaRPr lang="it-IT" sz="3200" dirty="0"/>
          </a:p>
          <a:p>
            <a:pPr eaLnBrk="1" hangingPunct="1">
              <a:buFont typeface="Arial" charset="0"/>
              <a:buChar char="•"/>
            </a:pPr>
            <a:endParaRPr lang="it-IT" sz="3200" dirty="0"/>
          </a:p>
          <a:p>
            <a:pPr eaLnBrk="1" hangingPunct="1">
              <a:buFont typeface="Arial" charset="0"/>
              <a:buChar char="•"/>
            </a:pPr>
            <a:r>
              <a:rPr lang="it-IT" sz="3200" dirty="0"/>
              <a:t>Polpa</a:t>
            </a:r>
          </a:p>
          <a:p>
            <a:pPr eaLnBrk="1" hangingPunct="1">
              <a:buFont typeface="Arial" charset="0"/>
              <a:buChar char="•"/>
            </a:pPr>
            <a:endParaRPr lang="it-IT" sz="3200" i="1" dirty="0"/>
          </a:p>
          <a:p>
            <a:pPr eaLnBrk="1" hangingPunct="1">
              <a:buFont typeface="Arial" charset="0"/>
              <a:buChar char="•"/>
            </a:pPr>
            <a:r>
              <a:rPr lang="it-IT" sz="3200" dirty="0"/>
              <a:t>Semi </a:t>
            </a:r>
          </a:p>
        </p:txBody>
      </p:sp>
      <p:pic>
        <p:nvPicPr>
          <p:cNvPr id="4099" name="Picture 2" descr="http://www.erich-ziegler.de/en/images/oilgland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548680"/>
            <a:ext cx="244792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4" descr="http://www.mr-loto.it/images/limoni-fett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005064"/>
            <a:ext cx="3529013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6444208" y="1268760"/>
            <a:ext cx="21602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smtClean="0">
                <a:solidFill>
                  <a:srgbClr val="00B050"/>
                </a:solidFill>
              </a:rPr>
              <a:t>Tessuto tal quale</a:t>
            </a:r>
          </a:p>
          <a:p>
            <a:endParaRPr lang="it-IT" sz="2800" b="1" dirty="0" smtClean="0">
              <a:solidFill>
                <a:srgbClr val="00B050"/>
              </a:solidFill>
            </a:endParaRPr>
          </a:p>
          <a:p>
            <a:r>
              <a:rPr lang="it-IT" sz="2800" b="1" dirty="0" smtClean="0">
                <a:solidFill>
                  <a:srgbClr val="00B050"/>
                </a:solidFill>
              </a:rPr>
              <a:t>Liposolubili</a:t>
            </a:r>
          </a:p>
          <a:p>
            <a:r>
              <a:rPr lang="it-IT" sz="2800" b="1" dirty="0" smtClean="0">
                <a:solidFill>
                  <a:srgbClr val="00B050"/>
                </a:solidFill>
              </a:rPr>
              <a:t>         +</a:t>
            </a:r>
          </a:p>
          <a:p>
            <a:r>
              <a:rPr lang="it-IT" sz="2800" b="1" dirty="0" smtClean="0">
                <a:solidFill>
                  <a:srgbClr val="00B050"/>
                </a:solidFill>
              </a:rPr>
              <a:t>Idrosolubili</a:t>
            </a:r>
            <a:endParaRPr lang="it-IT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5" y="44624"/>
            <a:ext cx="7002463" cy="6659563"/>
          </a:xfrm>
          <a:prstGeom prst="rect">
            <a:avLst/>
          </a:prstGeom>
          <a:solidFill>
            <a:schemeClr val="bg1"/>
          </a:solidFill>
          <a:ln w="76200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32771" name="CasellaDiTesto 2"/>
          <p:cNvSpPr txBox="1">
            <a:spLocks noChangeArrowheads="1"/>
          </p:cNvSpPr>
          <p:nvPr/>
        </p:nvSpPr>
        <p:spPr bwMode="auto">
          <a:xfrm>
            <a:off x="5364163" y="4581525"/>
            <a:ext cx="1079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 dirty="0">
                <a:solidFill>
                  <a:srgbClr val="00B050"/>
                </a:solidFill>
              </a:rPr>
              <a:t>Ala</a:t>
            </a:r>
          </a:p>
        </p:txBody>
      </p:sp>
      <p:sp>
        <p:nvSpPr>
          <p:cNvPr id="4" name="CasellaDiTesto 2"/>
          <p:cNvSpPr txBox="1">
            <a:spLocks noChangeArrowheads="1"/>
          </p:cNvSpPr>
          <p:nvPr/>
        </p:nvSpPr>
        <p:spPr bwMode="auto">
          <a:xfrm>
            <a:off x="2070488" y="4941168"/>
            <a:ext cx="1079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 dirty="0" err="1" smtClean="0">
                <a:solidFill>
                  <a:srgbClr val="00B050"/>
                </a:solidFill>
              </a:rPr>
              <a:t>Asn</a:t>
            </a:r>
            <a:endParaRPr lang="it-IT" sz="2400" b="1" dirty="0">
              <a:solidFill>
                <a:srgbClr val="00B050"/>
              </a:solidFill>
            </a:endParaRPr>
          </a:p>
        </p:txBody>
      </p:sp>
      <p:sp>
        <p:nvSpPr>
          <p:cNvPr id="5" name="CasellaDiTesto 2"/>
          <p:cNvSpPr txBox="1">
            <a:spLocks noChangeArrowheads="1"/>
          </p:cNvSpPr>
          <p:nvPr/>
        </p:nvSpPr>
        <p:spPr bwMode="auto">
          <a:xfrm>
            <a:off x="6300192" y="3284984"/>
            <a:ext cx="1079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 dirty="0" smtClean="0">
                <a:solidFill>
                  <a:srgbClr val="00B050"/>
                </a:solidFill>
              </a:rPr>
              <a:t>Val</a:t>
            </a:r>
            <a:endParaRPr lang="it-IT" sz="2400" b="1" dirty="0">
              <a:solidFill>
                <a:srgbClr val="00B050"/>
              </a:solidFill>
            </a:endParaRPr>
          </a:p>
        </p:txBody>
      </p:sp>
      <p:sp>
        <p:nvSpPr>
          <p:cNvPr id="8" name="CasellaDiTesto 2"/>
          <p:cNvSpPr txBox="1">
            <a:spLocks noChangeArrowheads="1"/>
          </p:cNvSpPr>
          <p:nvPr/>
        </p:nvSpPr>
        <p:spPr bwMode="auto">
          <a:xfrm>
            <a:off x="6516216" y="2684472"/>
            <a:ext cx="1079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 dirty="0" smtClean="0">
                <a:solidFill>
                  <a:srgbClr val="00B050"/>
                </a:solidFill>
              </a:rPr>
              <a:t>Leu</a:t>
            </a:r>
            <a:endParaRPr lang="it-IT" sz="2400" b="1" dirty="0">
              <a:solidFill>
                <a:srgbClr val="00B050"/>
              </a:solidFill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5868144" y="4674156"/>
            <a:ext cx="8406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 smtClean="0">
                <a:solidFill>
                  <a:srgbClr val="00B050"/>
                </a:solidFill>
              </a:rPr>
              <a:t>Et</a:t>
            </a:r>
            <a:r>
              <a:rPr lang="en-US" sz="2400" b="1" dirty="0" smtClean="0">
                <a:solidFill>
                  <a:srgbClr val="00B050"/>
                </a:solidFill>
              </a:rPr>
              <a:t>OH</a:t>
            </a:r>
            <a:endParaRPr lang="it-IT" sz="2400" b="1" dirty="0">
              <a:solidFill>
                <a:srgbClr val="00B050"/>
              </a:solidFill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6037637" y="5404574"/>
            <a:ext cx="8499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400" b="1" dirty="0" smtClean="0">
                <a:solidFill>
                  <a:srgbClr val="00B050"/>
                </a:solidFill>
              </a:rPr>
              <a:t>β</a:t>
            </a:r>
            <a:r>
              <a:rPr lang="it-IT" sz="2400" b="1" dirty="0" smtClean="0">
                <a:solidFill>
                  <a:srgbClr val="00B050"/>
                </a:solidFill>
              </a:rPr>
              <a:t>-</a:t>
            </a:r>
            <a:r>
              <a:rPr lang="en-US" sz="2400" b="1" dirty="0" smtClean="0">
                <a:solidFill>
                  <a:srgbClr val="00B050"/>
                </a:solidFill>
              </a:rPr>
              <a:t>OH</a:t>
            </a:r>
            <a:endParaRPr lang="it-IT" sz="2400" b="1" dirty="0">
              <a:solidFill>
                <a:srgbClr val="00B050"/>
              </a:solidFill>
            </a:endParaRPr>
          </a:p>
        </p:txBody>
      </p:sp>
      <p:sp>
        <p:nvSpPr>
          <p:cNvPr id="11" name="CasellaDiTesto 2"/>
          <p:cNvSpPr txBox="1">
            <a:spLocks noChangeArrowheads="1"/>
          </p:cNvSpPr>
          <p:nvPr/>
        </p:nvSpPr>
        <p:spPr bwMode="auto">
          <a:xfrm>
            <a:off x="5760442" y="5773906"/>
            <a:ext cx="1079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 dirty="0" err="1" smtClean="0">
                <a:solidFill>
                  <a:srgbClr val="00B050"/>
                </a:solidFill>
              </a:rPr>
              <a:t>Thr</a:t>
            </a:r>
            <a:endParaRPr lang="it-IT" sz="2400" b="1" dirty="0">
              <a:solidFill>
                <a:srgbClr val="00B050"/>
              </a:solidFill>
            </a:endParaRPr>
          </a:p>
        </p:txBody>
      </p:sp>
      <p:sp>
        <p:nvSpPr>
          <p:cNvPr id="14" name="CasellaDiTesto 2"/>
          <p:cNvSpPr txBox="1">
            <a:spLocks noChangeArrowheads="1"/>
          </p:cNvSpPr>
          <p:nvPr/>
        </p:nvSpPr>
        <p:spPr bwMode="auto">
          <a:xfrm>
            <a:off x="1069975" y="204581"/>
            <a:ext cx="63357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 dirty="0" err="1" smtClean="0">
                <a:solidFill>
                  <a:srgbClr val="00B050"/>
                </a:solidFill>
              </a:rPr>
              <a:t>Cosy</a:t>
            </a:r>
            <a:r>
              <a:rPr lang="it-IT" sz="2400" b="1" dirty="0" smtClean="0">
                <a:solidFill>
                  <a:srgbClr val="00B050"/>
                </a:solidFill>
              </a:rPr>
              <a:t> albedo limone</a:t>
            </a:r>
            <a:endParaRPr lang="it-IT" sz="2400" b="1" dirty="0">
              <a:solidFill>
                <a:srgbClr val="00B050"/>
              </a:solidFill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3347864" y="3717032"/>
            <a:ext cx="1584176" cy="216024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908720"/>
            <a:ext cx="6840760" cy="554461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4" name="CasellaDiTesto 2"/>
          <p:cNvSpPr txBox="1">
            <a:spLocks noChangeArrowheads="1"/>
          </p:cNvSpPr>
          <p:nvPr/>
        </p:nvSpPr>
        <p:spPr bwMode="auto">
          <a:xfrm>
            <a:off x="1069975" y="204581"/>
            <a:ext cx="6335713" cy="461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 dirty="0" err="1" smtClean="0">
                <a:solidFill>
                  <a:srgbClr val="00B050"/>
                </a:solidFill>
              </a:rPr>
              <a:t>Tocsy</a:t>
            </a:r>
            <a:r>
              <a:rPr lang="it-IT" sz="2400" b="1" dirty="0" smtClean="0">
                <a:solidFill>
                  <a:srgbClr val="00B050"/>
                </a:solidFill>
              </a:rPr>
              <a:t> albedo limone</a:t>
            </a:r>
            <a:endParaRPr lang="it-IT" sz="2400" b="1" dirty="0">
              <a:solidFill>
                <a:srgbClr val="00B050"/>
              </a:solidFill>
            </a:endParaRPr>
          </a:p>
        </p:txBody>
      </p:sp>
      <p:sp>
        <p:nvSpPr>
          <p:cNvPr id="5" name="CasellaDiTesto 2"/>
          <p:cNvSpPr txBox="1">
            <a:spLocks noChangeArrowheads="1"/>
          </p:cNvSpPr>
          <p:nvPr/>
        </p:nvSpPr>
        <p:spPr bwMode="auto">
          <a:xfrm>
            <a:off x="2070488" y="4812506"/>
            <a:ext cx="1079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 dirty="0" err="1" smtClean="0">
                <a:solidFill>
                  <a:srgbClr val="00B050"/>
                </a:solidFill>
              </a:rPr>
              <a:t>Asn</a:t>
            </a:r>
            <a:endParaRPr lang="it-IT" sz="2400" b="1" dirty="0">
              <a:solidFill>
                <a:srgbClr val="00B050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3815916" y="4812804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FFC000"/>
                </a:solidFill>
              </a:rPr>
              <a:t>Pro</a:t>
            </a:r>
            <a:endParaRPr lang="it-IT" sz="2400" b="1" dirty="0">
              <a:solidFill>
                <a:srgbClr val="FFC000"/>
              </a:solidFill>
            </a:endParaRPr>
          </a:p>
        </p:txBody>
      </p:sp>
      <p:cxnSp>
        <p:nvCxnSpPr>
          <p:cNvPr id="7" name="Connettore 1 6"/>
          <p:cNvCxnSpPr/>
          <p:nvPr/>
        </p:nvCxnSpPr>
        <p:spPr>
          <a:xfrm>
            <a:off x="3859328" y="3212976"/>
            <a:ext cx="1043358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1 7"/>
          <p:cNvCxnSpPr/>
          <p:nvPr/>
        </p:nvCxnSpPr>
        <p:spPr>
          <a:xfrm>
            <a:off x="3816674" y="2708325"/>
            <a:ext cx="1043358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>
            <a:off x="3888111" y="4437112"/>
            <a:ext cx="1080765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3959895" y="5445224"/>
            <a:ext cx="1152202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1 24"/>
          <p:cNvCxnSpPr/>
          <p:nvPr/>
        </p:nvCxnSpPr>
        <p:spPr>
          <a:xfrm>
            <a:off x="2195736" y="4077072"/>
            <a:ext cx="291636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asellaDiTesto 16"/>
          <p:cNvSpPr txBox="1">
            <a:spLocks noChangeArrowheads="1"/>
          </p:cNvSpPr>
          <p:nvPr/>
        </p:nvSpPr>
        <p:spPr bwMode="auto">
          <a:xfrm>
            <a:off x="4913415" y="3450046"/>
            <a:ext cx="10810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 dirty="0" err="1">
                <a:solidFill>
                  <a:srgbClr val="FF0000"/>
                </a:solidFill>
              </a:rPr>
              <a:t>Gaba</a:t>
            </a:r>
            <a:endParaRPr lang="it-IT" sz="2400" b="1" dirty="0">
              <a:solidFill>
                <a:srgbClr val="FF0000"/>
              </a:solidFill>
            </a:endParaRPr>
          </a:p>
        </p:txBody>
      </p:sp>
      <p:cxnSp>
        <p:nvCxnSpPr>
          <p:cNvPr id="27" name="Connettore 1 26"/>
          <p:cNvCxnSpPr/>
          <p:nvPr/>
        </p:nvCxnSpPr>
        <p:spPr>
          <a:xfrm>
            <a:off x="2195736" y="2565015"/>
            <a:ext cx="0" cy="151205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CasellaDiTesto 2"/>
          <p:cNvSpPr txBox="1">
            <a:spLocks noChangeArrowheads="1"/>
          </p:cNvSpPr>
          <p:nvPr/>
        </p:nvSpPr>
        <p:spPr bwMode="auto">
          <a:xfrm>
            <a:off x="5994502" y="4561551"/>
            <a:ext cx="1079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 dirty="0">
                <a:solidFill>
                  <a:srgbClr val="00B050"/>
                </a:solidFill>
              </a:rPr>
              <a:t>Ala</a:t>
            </a:r>
          </a:p>
        </p:txBody>
      </p:sp>
      <p:sp>
        <p:nvSpPr>
          <p:cNvPr id="37" name="Rettangolo 36"/>
          <p:cNvSpPr/>
          <p:nvPr/>
        </p:nvSpPr>
        <p:spPr>
          <a:xfrm>
            <a:off x="6457029" y="4437112"/>
            <a:ext cx="8406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 smtClean="0">
                <a:solidFill>
                  <a:srgbClr val="00B050"/>
                </a:solidFill>
              </a:rPr>
              <a:t>Et</a:t>
            </a:r>
            <a:r>
              <a:rPr lang="en-US" sz="2400" b="1" dirty="0" smtClean="0">
                <a:solidFill>
                  <a:srgbClr val="00B050"/>
                </a:solidFill>
              </a:rPr>
              <a:t>OH</a:t>
            </a:r>
            <a:endParaRPr lang="it-IT" sz="2400" b="1" dirty="0">
              <a:solidFill>
                <a:srgbClr val="00B050"/>
              </a:solidFill>
            </a:endParaRPr>
          </a:p>
        </p:txBody>
      </p:sp>
      <p:sp>
        <p:nvSpPr>
          <p:cNvPr id="38" name="Rettangolo 37"/>
          <p:cNvSpPr/>
          <p:nvPr/>
        </p:nvSpPr>
        <p:spPr>
          <a:xfrm>
            <a:off x="6872687" y="5214391"/>
            <a:ext cx="8499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400" b="1" dirty="0" smtClean="0">
                <a:solidFill>
                  <a:srgbClr val="00B050"/>
                </a:solidFill>
              </a:rPr>
              <a:t>β</a:t>
            </a:r>
            <a:r>
              <a:rPr lang="it-IT" sz="2400" b="1" dirty="0" smtClean="0">
                <a:solidFill>
                  <a:srgbClr val="00B050"/>
                </a:solidFill>
              </a:rPr>
              <a:t>-</a:t>
            </a:r>
            <a:r>
              <a:rPr lang="en-US" sz="2400" b="1" dirty="0" smtClean="0">
                <a:solidFill>
                  <a:srgbClr val="00B050"/>
                </a:solidFill>
              </a:rPr>
              <a:t>OH</a:t>
            </a:r>
            <a:endParaRPr lang="it-IT" sz="2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76250"/>
            <a:ext cx="8520113" cy="58435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CasellaDiTesto 2"/>
          <p:cNvSpPr txBox="1">
            <a:spLocks noChangeArrowheads="1"/>
          </p:cNvSpPr>
          <p:nvPr/>
        </p:nvSpPr>
        <p:spPr bwMode="auto">
          <a:xfrm>
            <a:off x="250825" y="692150"/>
            <a:ext cx="63357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 dirty="0">
                <a:solidFill>
                  <a:srgbClr val="00B050"/>
                </a:solidFill>
              </a:rPr>
              <a:t>Albedo cedro sano</a:t>
            </a:r>
          </a:p>
        </p:txBody>
      </p:sp>
      <p:sp>
        <p:nvSpPr>
          <p:cNvPr id="31748" name="CasellaDiTesto 2"/>
          <p:cNvSpPr txBox="1">
            <a:spLocks noChangeArrowheads="1"/>
          </p:cNvSpPr>
          <p:nvPr/>
        </p:nvSpPr>
        <p:spPr bwMode="auto">
          <a:xfrm>
            <a:off x="3349625" y="3644900"/>
            <a:ext cx="48228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>
                <a:solidFill>
                  <a:srgbClr val="00B050"/>
                </a:solidFill>
              </a:rPr>
              <a:t>Albedo cedro apparentemente  sano</a:t>
            </a:r>
          </a:p>
        </p:txBody>
      </p:sp>
      <p:sp>
        <p:nvSpPr>
          <p:cNvPr id="5" name="Rettangolo 4"/>
          <p:cNvSpPr/>
          <p:nvPr/>
        </p:nvSpPr>
        <p:spPr>
          <a:xfrm>
            <a:off x="251520" y="1700808"/>
            <a:ext cx="1584176" cy="403244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/>
          <p:cNvSpPr/>
          <p:nvPr/>
        </p:nvSpPr>
        <p:spPr>
          <a:xfrm>
            <a:off x="6012160" y="1700808"/>
            <a:ext cx="1584176" cy="417646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0" y="393700"/>
            <a:ext cx="8280400" cy="30067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535363"/>
            <a:ext cx="8280400" cy="2917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663654" y="264347"/>
            <a:ext cx="302433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00B050"/>
                </a:solidFill>
              </a:rPr>
              <a:t>Limone 1</a:t>
            </a:r>
            <a:endParaRPr lang="it-IT" sz="2400" b="1" dirty="0">
              <a:solidFill>
                <a:srgbClr val="00B050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663654" y="4005064"/>
            <a:ext cx="302433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00B050"/>
                </a:solidFill>
              </a:rPr>
              <a:t>Limone 2</a:t>
            </a:r>
            <a:endParaRPr lang="it-IT" sz="2400" b="1" dirty="0">
              <a:solidFill>
                <a:srgbClr val="00B050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5292080" y="476672"/>
            <a:ext cx="302433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00B050"/>
                </a:solidFill>
              </a:rPr>
              <a:t>Polpa</a:t>
            </a:r>
            <a:endParaRPr lang="it-IT" sz="2400" b="1" dirty="0">
              <a:solidFill>
                <a:srgbClr val="00B050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4211960" y="1412776"/>
            <a:ext cx="50405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00B050"/>
                </a:solidFill>
              </a:rPr>
              <a:t>St</a:t>
            </a:r>
            <a:endParaRPr lang="it-IT" sz="2400" b="1" dirty="0">
              <a:solidFill>
                <a:srgbClr val="00B050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6804248" y="2103239"/>
            <a:ext cx="64807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00B050"/>
                </a:solidFill>
              </a:rPr>
              <a:t>Ala</a:t>
            </a:r>
            <a:endParaRPr lang="it-IT" sz="2400" b="1" dirty="0">
              <a:solidFill>
                <a:srgbClr val="00B050"/>
              </a:solidFill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7308304" y="1556792"/>
            <a:ext cx="108012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2400" b="1" dirty="0" err="1" smtClean="0">
                <a:solidFill>
                  <a:srgbClr val="00B050"/>
                </a:solidFill>
              </a:rPr>
              <a:t>EtOH</a:t>
            </a:r>
            <a:endParaRPr lang="it-IT" sz="2400" b="1" dirty="0">
              <a:solidFill>
                <a:srgbClr val="00B050"/>
              </a:solidFill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4644008" y="404664"/>
            <a:ext cx="64807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00B050"/>
                </a:solidFill>
              </a:rPr>
              <a:t>CA</a:t>
            </a:r>
            <a:endParaRPr lang="it-IT" sz="2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/>
          <p:cNvGrpSpPr/>
          <p:nvPr/>
        </p:nvGrpSpPr>
        <p:grpSpPr>
          <a:xfrm>
            <a:off x="1258888" y="116632"/>
            <a:ext cx="6769496" cy="6597650"/>
            <a:chOff x="1258888" y="-188913"/>
            <a:chExt cx="6667500" cy="7046913"/>
          </a:xfrm>
        </p:grpSpPr>
        <p:pic>
          <p:nvPicPr>
            <p:cNvPr id="35842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8888" y="-188913"/>
              <a:ext cx="6667500" cy="704691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B050"/>
              </a:solidFill>
              <a:miter lim="800000"/>
              <a:headEnd/>
              <a:tailEnd/>
            </a:ln>
          </p:spPr>
        </p:pic>
        <p:sp>
          <p:nvSpPr>
            <p:cNvPr id="35843" name="CasellaDiTesto 2"/>
            <p:cNvSpPr txBox="1">
              <a:spLocks noChangeArrowheads="1"/>
            </p:cNvSpPr>
            <p:nvPr/>
          </p:nvSpPr>
          <p:spPr bwMode="auto">
            <a:xfrm>
              <a:off x="4140200" y="260350"/>
              <a:ext cx="719138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400" b="1">
                  <a:solidFill>
                    <a:srgbClr val="05AB19"/>
                  </a:solidFill>
                </a:rPr>
                <a:t>St</a:t>
              </a:r>
            </a:p>
          </p:txBody>
        </p:sp>
        <p:cxnSp>
          <p:nvCxnSpPr>
            <p:cNvPr id="5" name="Connettore 1 4"/>
            <p:cNvCxnSpPr/>
            <p:nvPr/>
          </p:nvCxnSpPr>
          <p:spPr>
            <a:xfrm flipH="1">
              <a:off x="4284663" y="620713"/>
              <a:ext cx="71437" cy="504825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nettore 1 6"/>
            <p:cNvCxnSpPr/>
            <p:nvPr/>
          </p:nvCxnSpPr>
          <p:spPr>
            <a:xfrm>
              <a:off x="4427538" y="620713"/>
              <a:ext cx="73025" cy="576262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846" name="CasellaDiTesto 12"/>
            <p:cNvSpPr txBox="1">
              <a:spLocks noChangeArrowheads="1"/>
            </p:cNvSpPr>
            <p:nvPr/>
          </p:nvSpPr>
          <p:spPr bwMode="auto">
            <a:xfrm>
              <a:off x="4500563" y="0"/>
              <a:ext cx="719137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400" b="1">
                  <a:solidFill>
                    <a:srgbClr val="05AB19"/>
                  </a:solidFill>
                </a:rPr>
                <a:t>CA</a:t>
              </a:r>
            </a:p>
          </p:txBody>
        </p:sp>
        <p:sp>
          <p:nvSpPr>
            <p:cNvPr id="14" name="Parentesi graffa chiusa 13"/>
            <p:cNvSpPr/>
            <p:nvPr/>
          </p:nvSpPr>
          <p:spPr>
            <a:xfrm rot="16200000">
              <a:off x="5615781" y="1016794"/>
              <a:ext cx="144463" cy="936625"/>
            </a:xfrm>
            <a:prstGeom prst="rightBrace">
              <a:avLst>
                <a:gd name="adj1" fmla="val 0"/>
                <a:gd name="adj2" fmla="val 50000"/>
              </a:avLst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it-IT"/>
            </a:p>
          </p:txBody>
        </p:sp>
        <p:sp>
          <p:nvSpPr>
            <p:cNvPr id="35848" name="CasellaDiTesto 14"/>
            <p:cNvSpPr txBox="1">
              <a:spLocks noChangeArrowheads="1"/>
            </p:cNvSpPr>
            <p:nvPr/>
          </p:nvSpPr>
          <p:spPr bwMode="auto">
            <a:xfrm>
              <a:off x="5148263" y="620713"/>
              <a:ext cx="1152525" cy="830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400" b="1">
                  <a:solidFill>
                    <a:srgbClr val="05AB19"/>
                  </a:solidFill>
                </a:rPr>
                <a:t>St, Gln, GABA</a:t>
              </a:r>
            </a:p>
          </p:txBody>
        </p:sp>
        <p:sp>
          <p:nvSpPr>
            <p:cNvPr id="35849" name="CasellaDiTesto 15"/>
            <p:cNvSpPr txBox="1">
              <a:spLocks noChangeArrowheads="1"/>
            </p:cNvSpPr>
            <p:nvPr/>
          </p:nvSpPr>
          <p:spPr bwMode="auto">
            <a:xfrm>
              <a:off x="6659563" y="879475"/>
              <a:ext cx="9366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400" b="1">
                  <a:solidFill>
                    <a:srgbClr val="05AB19"/>
                  </a:solidFill>
                </a:rPr>
                <a:t>EtOH</a:t>
              </a:r>
            </a:p>
          </p:txBody>
        </p:sp>
        <p:sp>
          <p:nvSpPr>
            <p:cNvPr id="35850" name="CasellaDiTesto 16"/>
            <p:cNvSpPr txBox="1">
              <a:spLocks noChangeArrowheads="1"/>
            </p:cNvSpPr>
            <p:nvPr/>
          </p:nvSpPr>
          <p:spPr bwMode="auto">
            <a:xfrm>
              <a:off x="6156325" y="1031875"/>
              <a:ext cx="9366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400" b="1">
                  <a:solidFill>
                    <a:srgbClr val="05AB19"/>
                  </a:solidFill>
                </a:rPr>
                <a:t>Ala</a:t>
              </a:r>
            </a:p>
          </p:txBody>
        </p:sp>
        <p:sp>
          <p:nvSpPr>
            <p:cNvPr id="35851" name="CasellaDiTesto 17"/>
            <p:cNvSpPr txBox="1">
              <a:spLocks noChangeArrowheads="1"/>
            </p:cNvSpPr>
            <p:nvPr/>
          </p:nvSpPr>
          <p:spPr bwMode="auto">
            <a:xfrm>
              <a:off x="6443663" y="3716338"/>
              <a:ext cx="720725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400" b="1">
                  <a:solidFill>
                    <a:srgbClr val="05AB19"/>
                  </a:solidFill>
                </a:rPr>
                <a:t>Thr</a:t>
              </a:r>
            </a:p>
          </p:txBody>
        </p:sp>
        <p:sp>
          <p:nvSpPr>
            <p:cNvPr id="35852" name="CasellaDiTesto 18"/>
            <p:cNvSpPr txBox="1">
              <a:spLocks noChangeArrowheads="1"/>
            </p:cNvSpPr>
            <p:nvPr/>
          </p:nvSpPr>
          <p:spPr bwMode="auto">
            <a:xfrm>
              <a:off x="6875463" y="3716338"/>
              <a:ext cx="720725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400" b="1">
                  <a:solidFill>
                    <a:srgbClr val="05AB19"/>
                  </a:solidFill>
                </a:rPr>
                <a:t>Val</a:t>
              </a:r>
            </a:p>
          </p:txBody>
        </p:sp>
        <p:sp>
          <p:nvSpPr>
            <p:cNvPr id="35853" name="CasellaDiTesto 19"/>
            <p:cNvSpPr txBox="1">
              <a:spLocks noChangeArrowheads="1"/>
            </p:cNvSpPr>
            <p:nvPr/>
          </p:nvSpPr>
          <p:spPr bwMode="auto">
            <a:xfrm>
              <a:off x="6308725" y="1184275"/>
              <a:ext cx="9366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400" b="1">
                  <a:solidFill>
                    <a:srgbClr val="05AB19"/>
                  </a:solidFill>
                </a:rPr>
                <a:t>Ala</a:t>
              </a:r>
            </a:p>
          </p:txBody>
        </p:sp>
        <p:sp>
          <p:nvSpPr>
            <p:cNvPr id="35854" name="CasellaDiTesto 20"/>
            <p:cNvSpPr txBox="1">
              <a:spLocks noChangeArrowheads="1"/>
            </p:cNvSpPr>
            <p:nvPr/>
          </p:nvSpPr>
          <p:spPr bwMode="auto">
            <a:xfrm>
              <a:off x="4500563" y="2032000"/>
              <a:ext cx="935037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400" b="1">
                  <a:solidFill>
                    <a:srgbClr val="05AB19"/>
                  </a:solidFill>
                </a:rPr>
                <a:t>MA</a:t>
              </a:r>
            </a:p>
          </p:txBody>
        </p:sp>
        <p:cxnSp>
          <p:nvCxnSpPr>
            <p:cNvPr id="22" name="Connettore 1 21"/>
            <p:cNvCxnSpPr/>
            <p:nvPr/>
          </p:nvCxnSpPr>
          <p:spPr>
            <a:xfrm>
              <a:off x="4787900" y="1700213"/>
              <a:ext cx="0" cy="360362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ttore 1 24"/>
            <p:cNvCxnSpPr/>
            <p:nvPr/>
          </p:nvCxnSpPr>
          <p:spPr>
            <a:xfrm>
              <a:off x="2700338" y="1773238"/>
              <a:ext cx="1943100" cy="21590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CasellaDiTesto 17"/>
          <p:cNvSpPr txBox="1"/>
          <p:nvPr/>
        </p:nvSpPr>
        <p:spPr>
          <a:xfrm>
            <a:off x="663654" y="264347"/>
            <a:ext cx="302433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2400" b="1" dirty="0" err="1" smtClean="0">
                <a:solidFill>
                  <a:srgbClr val="00B050"/>
                </a:solidFill>
              </a:rPr>
              <a:t>zgcppr</a:t>
            </a:r>
            <a:endParaRPr lang="it-IT" sz="2400" b="1" dirty="0">
              <a:solidFill>
                <a:srgbClr val="00B050"/>
              </a:solidFill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539552" y="2564904"/>
            <a:ext cx="108012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2400" b="1" dirty="0" err="1" smtClean="0">
                <a:solidFill>
                  <a:srgbClr val="00B050"/>
                </a:solidFill>
              </a:rPr>
              <a:t>cpmg</a:t>
            </a:r>
            <a:endParaRPr lang="it-IT" sz="2400" b="1" dirty="0">
              <a:solidFill>
                <a:srgbClr val="00B050"/>
              </a:solidFill>
            </a:endParaRPr>
          </a:p>
        </p:txBody>
      </p:sp>
      <p:sp>
        <p:nvSpPr>
          <p:cNvPr id="20" name="CasellaDiTesto 19"/>
          <p:cNvSpPr txBox="1"/>
          <p:nvPr/>
        </p:nvSpPr>
        <p:spPr>
          <a:xfrm>
            <a:off x="611560" y="4941167"/>
            <a:ext cx="100811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00B050"/>
                </a:solidFill>
              </a:rPr>
              <a:t>led</a:t>
            </a:r>
            <a:endParaRPr lang="it-IT" sz="2400" b="1" dirty="0">
              <a:solidFill>
                <a:srgbClr val="00B050"/>
              </a:solidFill>
            </a:endParaRPr>
          </a:p>
        </p:txBody>
      </p:sp>
      <p:sp>
        <p:nvSpPr>
          <p:cNvPr id="21" name="CasellaDiTesto 20"/>
          <p:cNvSpPr txBox="1"/>
          <p:nvPr/>
        </p:nvSpPr>
        <p:spPr>
          <a:xfrm>
            <a:off x="2196633" y="89212"/>
            <a:ext cx="208733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00B050"/>
                </a:solidFill>
              </a:rPr>
              <a:t>Polpa limone 1</a:t>
            </a:r>
            <a:endParaRPr lang="it-IT" sz="2400" b="1" dirty="0">
              <a:solidFill>
                <a:srgbClr val="00B050"/>
              </a:solidFill>
            </a:endParaRPr>
          </a:p>
        </p:txBody>
      </p:sp>
      <p:sp>
        <p:nvSpPr>
          <p:cNvPr id="23" name="Rettangolo 22"/>
          <p:cNvSpPr/>
          <p:nvPr/>
        </p:nvSpPr>
        <p:spPr>
          <a:xfrm>
            <a:off x="4211960" y="4293096"/>
            <a:ext cx="1368152" cy="216024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8" y="188913"/>
            <a:ext cx="8556625" cy="64595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CasellaDiTesto 3"/>
          <p:cNvSpPr txBox="1">
            <a:spLocks noChangeArrowheads="1"/>
          </p:cNvSpPr>
          <p:nvPr/>
        </p:nvSpPr>
        <p:spPr bwMode="auto">
          <a:xfrm>
            <a:off x="2124075" y="5589588"/>
            <a:ext cx="7191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>
                <a:solidFill>
                  <a:srgbClr val="00B050"/>
                </a:solidFill>
              </a:rPr>
              <a:t>Gln</a:t>
            </a:r>
          </a:p>
        </p:txBody>
      </p:sp>
      <p:cxnSp>
        <p:nvCxnSpPr>
          <p:cNvPr id="6" name="Connettore 1 5"/>
          <p:cNvCxnSpPr/>
          <p:nvPr/>
        </p:nvCxnSpPr>
        <p:spPr>
          <a:xfrm>
            <a:off x="2484438" y="2205038"/>
            <a:ext cx="0" cy="3168650"/>
          </a:xfrm>
          <a:prstGeom prst="line">
            <a:avLst/>
          </a:prstGeom>
          <a:ln w="38100">
            <a:solidFill>
              <a:srgbClr val="05AB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1 7"/>
          <p:cNvCxnSpPr/>
          <p:nvPr/>
        </p:nvCxnSpPr>
        <p:spPr>
          <a:xfrm>
            <a:off x="2843213" y="4652963"/>
            <a:ext cx="252095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>
            <a:off x="2700338" y="4941888"/>
            <a:ext cx="2519362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2843213" y="5661025"/>
            <a:ext cx="252095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/>
          <p:cNvCxnSpPr/>
          <p:nvPr/>
        </p:nvCxnSpPr>
        <p:spPr>
          <a:xfrm>
            <a:off x="2843213" y="2276475"/>
            <a:ext cx="252095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1 11"/>
          <p:cNvCxnSpPr/>
          <p:nvPr/>
        </p:nvCxnSpPr>
        <p:spPr>
          <a:xfrm>
            <a:off x="2771775" y="2492375"/>
            <a:ext cx="252095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1 12"/>
          <p:cNvCxnSpPr/>
          <p:nvPr/>
        </p:nvCxnSpPr>
        <p:spPr>
          <a:xfrm>
            <a:off x="2843213" y="2886075"/>
            <a:ext cx="252095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75" name="CasellaDiTesto 13"/>
          <p:cNvSpPr txBox="1">
            <a:spLocks noChangeArrowheads="1"/>
          </p:cNvSpPr>
          <p:nvPr/>
        </p:nvSpPr>
        <p:spPr bwMode="auto">
          <a:xfrm>
            <a:off x="5364163" y="4724400"/>
            <a:ext cx="720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>
                <a:solidFill>
                  <a:srgbClr val="7030A0"/>
                </a:solidFill>
              </a:rPr>
              <a:t>St</a:t>
            </a:r>
          </a:p>
        </p:txBody>
      </p:sp>
      <p:cxnSp>
        <p:nvCxnSpPr>
          <p:cNvPr id="15" name="Connettore 1 14"/>
          <p:cNvCxnSpPr/>
          <p:nvPr/>
        </p:nvCxnSpPr>
        <p:spPr>
          <a:xfrm>
            <a:off x="6588125" y="1773238"/>
            <a:ext cx="0" cy="22320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77" name="CasellaDiTesto 16"/>
          <p:cNvSpPr txBox="1">
            <a:spLocks noChangeArrowheads="1"/>
          </p:cNvSpPr>
          <p:nvPr/>
        </p:nvSpPr>
        <p:spPr bwMode="auto">
          <a:xfrm>
            <a:off x="6659563" y="4076700"/>
            <a:ext cx="10810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>
                <a:solidFill>
                  <a:srgbClr val="FF0000"/>
                </a:solidFill>
              </a:rPr>
              <a:t>Gaba</a:t>
            </a:r>
          </a:p>
        </p:txBody>
      </p:sp>
      <p:cxnSp>
        <p:nvCxnSpPr>
          <p:cNvPr id="18" name="Connettore 1 17"/>
          <p:cNvCxnSpPr/>
          <p:nvPr/>
        </p:nvCxnSpPr>
        <p:spPr>
          <a:xfrm>
            <a:off x="3779838" y="2060575"/>
            <a:ext cx="252095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1 18"/>
          <p:cNvCxnSpPr/>
          <p:nvPr/>
        </p:nvCxnSpPr>
        <p:spPr>
          <a:xfrm>
            <a:off x="3779838" y="2636838"/>
            <a:ext cx="252095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1 19"/>
          <p:cNvCxnSpPr/>
          <p:nvPr/>
        </p:nvCxnSpPr>
        <p:spPr>
          <a:xfrm>
            <a:off x="3851275" y="4365625"/>
            <a:ext cx="252095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1 20"/>
          <p:cNvCxnSpPr/>
          <p:nvPr/>
        </p:nvCxnSpPr>
        <p:spPr>
          <a:xfrm>
            <a:off x="3779838" y="5732463"/>
            <a:ext cx="252095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1 21"/>
          <p:cNvCxnSpPr/>
          <p:nvPr/>
        </p:nvCxnSpPr>
        <p:spPr>
          <a:xfrm>
            <a:off x="2916238" y="1773238"/>
            <a:ext cx="0" cy="22320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1 24"/>
          <p:cNvCxnSpPr/>
          <p:nvPr/>
        </p:nvCxnSpPr>
        <p:spPr>
          <a:xfrm flipH="1">
            <a:off x="2484438" y="5229225"/>
            <a:ext cx="2663825" cy="0"/>
          </a:xfrm>
          <a:prstGeom prst="line">
            <a:avLst/>
          </a:prstGeom>
          <a:ln w="38100">
            <a:solidFill>
              <a:srgbClr val="05AB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84" name="CasellaDiTesto 27"/>
          <p:cNvSpPr txBox="1">
            <a:spLocks noChangeArrowheads="1"/>
          </p:cNvSpPr>
          <p:nvPr/>
        </p:nvSpPr>
        <p:spPr bwMode="auto">
          <a:xfrm>
            <a:off x="5651500" y="4876800"/>
            <a:ext cx="720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>
                <a:solidFill>
                  <a:srgbClr val="FFC000"/>
                </a:solidFill>
              </a:rPr>
              <a:t>Pro</a:t>
            </a:r>
          </a:p>
        </p:txBody>
      </p:sp>
      <p:sp>
        <p:nvSpPr>
          <p:cNvPr id="23" name="CasellaDiTesto 2"/>
          <p:cNvSpPr txBox="1">
            <a:spLocks noChangeArrowheads="1"/>
          </p:cNvSpPr>
          <p:nvPr/>
        </p:nvSpPr>
        <p:spPr bwMode="auto">
          <a:xfrm>
            <a:off x="0" y="188640"/>
            <a:ext cx="3286001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 dirty="0" err="1" smtClean="0">
                <a:solidFill>
                  <a:srgbClr val="00B050"/>
                </a:solidFill>
              </a:rPr>
              <a:t>Tocsy</a:t>
            </a:r>
            <a:r>
              <a:rPr lang="it-IT" sz="2400" b="1" dirty="0" smtClean="0">
                <a:solidFill>
                  <a:srgbClr val="00B050"/>
                </a:solidFill>
              </a:rPr>
              <a:t> polpa limone</a:t>
            </a:r>
            <a:endParaRPr lang="it-IT" sz="2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284984"/>
            <a:ext cx="6858000" cy="322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asellaDiTesto 2"/>
          <p:cNvSpPr txBox="1">
            <a:spLocks noChangeArrowheads="1"/>
          </p:cNvSpPr>
          <p:nvPr/>
        </p:nvSpPr>
        <p:spPr bwMode="auto">
          <a:xfrm>
            <a:off x="107504" y="3397045"/>
            <a:ext cx="6335713" cy="461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 dirty="0" smtClean="0">
                <a:solidFill>
                  <a:srgbClr val="00B050"/>
                </a:solidFill>
              </a:rPr>
              <a:t>Semi di limone</a:t>
            </a:r>
            <a:endParaRPr lang="it-IT" sz="2400" b="1" dirty="0">
              <a:solidFill>
                <a:srgbClr val="00B050"/>
              </a:solidFill>
            </a:endParaRPr>
          </a:p>
        </p:txBody>
      </p:sp>
      <p:pic>
        <p:nvPicPr>
          <p:cNvPr id="8909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31775"/>
            <a:ext cx="6881813" cy="319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asellaDiTesto 2"/>
          <p:cNvSpPr txBox="1">
            <a:spLocks noChangeArrowheads="1"/>
          </p:cNvSpPr>
          <p:nvPr/>
        </p:nvSpPr>
        <p:spPr bwMode="auto">
          <a:xfrm>
            <a:off x="107503" y="476672"/>
            <a:ext cx="6335713" cy="461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 dirty="0" smtClean="0">
                <a:solidFill>
                  <a:srgbClr val="00B050"/>
                </a:solidFill>
              </a:rPr>
              <a:t>Semi di cedro</a:t>
            </a:r>
            <a:endParaRPr lang="it-IT" sz="2400" b="1" dirty="0">
              <a:solidFill>
                <a:srgbClr val="00B050"/>
              </a:solidFill>
            </a:endParaRPr>
          </a:p>
        </p:txBody>
      </p:sp>
      <p:pic>
        <p:nvPicPr>
          <p:cNvPr id="8909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63" y="188640"/>
            <a:ext cx="2247900" cy="2371725"/>
          </a:xfrm>
          <a:prstGeom prst="rect">
            <a:avLst/>
          </a:prstGeom>
          <a:noFill/>
          <a:ln w="38100">
            <a:solidFill>
              <a:srgbClr val="05AB1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asellaDiTesto 2"/>
          <p:cNvSpPr txBox="1">
            <a:spLocks noChangeArrowheads="1"/>
          </p:cNvSpPr>
          <p:nvPr/>
        </p:nvSpPr>
        <p:spPr bwMode="auto">
          <a:xfrm>
            <a:off x="3275359" y="2078544"/>
            <a:ext cx="828091" cy="461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 dirty="0" smtClean="0">
                <a:solidFill>
                  <a:srgbClr val="00B050"/>
                </a:solidFill>
              </a:rPr>
              <a:t>Tg</a:t>
            </a:r>
            <a:endParaRPr lang="it-IT" sz="2400" b="1" dirty="0">
              <a:solidFill>
                <a:srgbClr val="00B050"/>
              </a:solidFill>
            </a:endParaRPr>
          </a:p>
        </p:txBody>
      </p:sp>
      <p:sp>
        <p:nvSpPr>
          <p:cNvPr id="10" name="CasellaDiTesto 2"/>
          <p:cNvSpPr txBox="1">
            <a:spLocks noChangeArrowheads="1"/>
          </p:cNvSpPr>
          <p:nvPr/>
        </p:nvSpPr>
        <p:spPr bwMode="auto">
          <a:xfrm>
            <a:off x="7524328" y="1196752"/>
            <a:ext cx="828091" cy="15696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9600" b="1" dirty="0" smtClean="0">
                <a:solidFill>
                  <a:srgbClr val="00B050"/>
                </a:solidFill>
              </a:rPr>
              <a:t>?</a:t>
            </a:r>
            <a:endParaRPr lang="it-IT" sz="9600" b="1" dirty="0">
              <a:solidFill>
                <a:srgbClr val="00B050"/>
              </a:solidFill>
            </a:endParaRPr>
          </a:p>
        </p:txBody>
      </p:sp>
      <p:sp>
        <p:nvSpPr>
          <p:cNvPr id="11" name="CasellaDiTesto 2"/>
          <p:cNvSpPr txBox="1">
            <a:spLocks noChangeArrowheads="1"/>
          </p:cNvSpPr>
          <p:nvPr/>
        </p:nvSpPr>
        <p:spPr bwMode="auto">
          <a:xfrm>
            <a:off x="3427758" y="5013176"/>
            <a:ext cx="828091" cy="461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 dirty="0" smtClean="0">
                <a:solidFill>
                  <a:srgbClr val="00B050"/>
                </a:solidFill>
              </a:rPr>
              <a:t>Tg</a:t>
            </a:r>
            <a:endParaRPr lang="it-IT" sz="2400" b="1" dirty="0">
              <a:solidFill>
                <a:srgbClr val="00B050"/>
              </a:solidFill>
            </a:endParaRPr>
          </a:p>
        </p:txBody>
      </p:sp>
      <p:cxnSp>
        <p:nvCxnSpPr>
          <p:cNvPr id="12" name="Connettore 2 11"/>
          <p:cNvCxnSpPr/>
          <p:nvPr/>
        </p:nvCxnSpPr>
        <p:spPr>
          <a:xfrm>
            <a:off x="3059832" y="3645024"/>
            <a:ext cx="0" cy="3683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2 12"/>
          <p:cNvCxnSpPr/>
          <p:nvPr/>
        </p:nvCxnSpPr>
        <p:spPr>
          <a:xfrm>
            <a:off x="3707904" y="3717032"/>
            <a:ext cx="0" cy="3683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364008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963" y="1833563"/>
            <a:ext cx="4410075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2363957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79799" y="-503536"/>
            <a:ext cx="5763769" cy="8156233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0467"/>
            <a:ext cx="1656184" cy="2092022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2987824" y="404664"/>
            <a:ext cx="302433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00B050"/>
                </a:solidFill>
              </a:rPr>
              <a:t>Petali </a:t>
            </a:r>
            <a:r>
              <a:rPr lang="it-IT" sz="2400" b="1" i="1" dirty="0" err="1" smtClean="0">
                <a:solidFill>
                  <a:srgbClr val="00B050"/>
                </a:solidFill>
              </a:rPr>
              <a:t>Crocus</a:t>
            </a:r>
            <a:r>
              <a:rPr lang="it-IT" sz="2400" b="1" dirty="0" smtClean="0">
                <a:solidFill>
                  <a:srgbClr val="00B050"/>
                </a:solidFill>
              </a:rPr>
              <a:t> </a:t>
            </a:r>
            <a:r>
              <a:rPr lang="it-IT" sz="2400" b="1" dirty="0" err="1" smtClean="0">
                <a:solidFill>
                  <a:srgbClr val="00B050"/>
                </a:solidFill>
              </a:rPr>
              <a:t>sativus</a:t>
            </a:r>
            <a:endParaRPr lang="it-IT" sz="2400" b="1" dirty="0">
              <a:solidFill>
                <a:srgbClr val="00B050"/>
              </a:solidFill>
            </a:endParaRPr>
          </a:p>
        </p:txBody>
      </p:sp>
      <p:pic>
        <p:nvPicPr>
          <p:cNvPr id="5" name="Immagine 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1844824"/>
            <a:ext cx="1512168" cy="1285303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6" name="CasellaDiTesto 5"/>
          <p:cNvSpPr txBox="1"/>
          <p:nvPr/>
        </p:nvSpPr>
        <p:spPr>
          <a:xfrm>
            <a:off x="3635896" y="4581128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400" b="1" dirty="0" smtClean="0">
                <a:solidFill>
                  <a:srgbClr val="00B050"/>
                </a:solidFill>
              </a:rPr>
              <a:t>?</a:t>
            </a:r>
            <a:endParaRPr lang="it-IT" sz="4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08915" y="-686214"/>
            <a:ext cx="5852828" cy="8282259"/>
          </a:xfrm>
          <a:prstGeom prst="rect">
            <a:avLst/>
          </a:prstGeom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graphicFrame>
        <p:nvGraphicFramePr>
          <p:cNvPr id="4" name="Oggetto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858222603"/>
              </p:ext>
            </p:extLst>
          </p:nvPr>
        </p:nvGraphicFramePr>
        <p:xfrm>
          <a:off x="107504" y="44624"/>
          <a:ext cx="1838325" cy="2162175"/>
        </p:xfrm>
        <a:graphic>
          <a:graphicData uri="http://schemas.openxmlformats.org/presentationml/2006/ole">
            <p:oleObj spid="_x0000_s65548" name="ChemSketch" r:id="rId6" imgW="1834896" imgH="2157984" progId="ACD.ChemSketch.20">
              <p:embed/>
            </p:oleObj>
          </a:graphicData>
        </a:graphic>
      </p:graphicFrame>
      <p:pic>
        <p:nvPicPr>
          <p:cNvPr id="6" name="Immagine 5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40114" y="692696"/>
            <a:ext cx="1236345" cy="974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asellaDiTesto 6"/>
          <p:cNvSpPr txBox="1"/>
          <p:nvPr/>
        </p:nvSpPr>
        <p:spPr>
          <a:xfrm>
            <a:off x="2411760" y="404664"/>
            <a:ext cx="518457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00B050"/>
                </a:solidFill>
              </a:rPr>
              <a:t>Estratto alcolico petali </a:t>
            </a:r>
            <a:r>
              <a:rPr lang="it-IT" sz="2400" b="1" i="1" dirty="0" err="1" smtClean="0">
                <a:solidFill>
                  <a:srgbClr val="00B050"/>
                </a:solidFill>
              </a:rPr>
              <a:t>Crocus</a:t>
            </a:r>
            <a:r>
              <a:rPr lang="it-IT" sz="2400" b="1" dirty="0" smtClean="0">
                <a:solidFill>
                  <a:srgbClr val="00B050"/>
                </a:solidFill>
              </a:rPr>
              <a:t> </a:t>
            </a:r>
            <a:r>
              <a:rPr lang="it-IT" sz="2400" b="1" dirty="0" err="1" smtClean="0">
                <a:solidFill>
                  <a:srgbClr val="00B050"/>
                </a:solidFill>
              </a:rPr>
              <a:t>sativus</a:t>
            </a:r>
            <a:endParaRPr lang="it-IT" sz="2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15888"/>
            <a:ext cx="8650288" cy="3241675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429000"/>
            <a:ext cx="8642350" cy="3232150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Immagine 7" descr="limone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620713"/>
            <a:ext cx="12573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2"/>
          <p:cNvSpPr txBox="1">
            <a:spLocks noChangeArrowheads="1"/>
          </p:cNvSpPr>
          <p:nvPr/>
        </p:nvSpPr>
        <p:spPr bwMode="auto">
          <a:xfrm>
            <a:off x="395536" y="260648"/>
            <a:ext cx="2089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 dirty="0" err="1" smtClean="0">
                <a:solidFill>
                  <a:srgbClr val="00B050"/>
                </a:solidFill>
              </a:rPr>
              <a:t>Flavedo</a:t>
            </a:r>
            <a:r>
              <a:rPr lang="it-IT" sz="2400" b="1" dirty="0" smtClean="0">
                <a:solidFill>
                  <a:srgbClr val="00B050"/>
                </a:solidFill>
              </a:rPr>
              <a:t> </a:t>
            </a:r>
            <a:r>
              <a:rPr lang="it-IT" sz="2400" b="1" dirty="0" err="1" smtClean="0">
                <a:solidFill>
                  <a:srgbClr val="00B050"/>
                </a:solidFill>
              </a:rPr>
              <a:t>tq</a:t>
            </a:r>
            <a:r>
              <a:rPr lang="it-IT" sz="2400" b="1" dirty="0" smtClean="0">
                <a:solidFill>
                  <a:srgbClr val="00B050"/>
                </a:solidFill>
              </a:rPr>
              <a:t> 4 °C</a:t>
            </a:r>
            <a:endParaRPr lang="it-IT" sz="2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60941" y="-614009"/>
            <a:ext cx="5750111" cy="8136906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2411760" y="1196752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solidFill>
                  <a:srgbClr val="00B050"/>
                </a:solidFill>
              </a:rPr>
              <a:t>Estratto petali</a:t>
            </a:r>
            <a:endParaRPr lang="it-IT" sz="2000" b="1" dirty="0">
              <a:solidFill>
                <a:srgbClr val="00B050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2564160" y="3717032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solidFill>
                  <a:srgbClr val="00B050"/>
                </a:solidFill>
              </a:rPr>
              <a:t>Petalo </a:t>
            </a:r>
            <a:r>
              <a:rPr lang="it-IT" sz="2000" b="1" dirty="0" err="1" smtClean="0">
                <a:solidFill>
                  <a:srgbClr val="00B050"/>
                </a:solidFill>
              </a:rPr>
              <a:t>tq</a:t>
            </a:r>
            <a:endParaRPr lang="it-IT" sz="2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698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42038" y="-745991"/>
            <a:ext cx="6140859" cy="8689848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1187624" y="980728"/>
            <a:ext cx="216024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00B050"/>
                </a:solidFill>
              </a:rPr>
              <a:t>Pigmento estratto</a:t>
            </a:r>
            <a:endParaRPr lang="it-IT" sz="2400" b="1" dirty="0">
              <a:solidFill>
                <a:srgbClr val="00B050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1187624" y="4740877"/>
            <a:ext cx="525658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00B050"/>
                </a:solidFill>
              </a:rPr>
              <a:t>Cellule in HRMAS</a:t>
            </a:r>
            <a:endParaRPr lang="it-IT" sz="2400" b="1" dirty="0">
              <a:solidFill>
                <a:srgbClr val="00B050"/>
              </a:solidFill>
            </a:endParaRPr>
          </a:p>
        </p:txBody>
      </p:sp>
      <p:pic>
        <p:nvPicPr>
          <p:cNvPr id="14336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645024"/>
            <a:ext cx="6486255" cy="1127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62140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7" descr="data:image/jpeg;base64,/9j/4AAQSkZJRgABAQAAAQABAAD/2wCEAAkGBhQQEBQQEhIUFRQVEBUVFBUXFA8QFRUVFBQVFBQUFBQXHSYeFxkjGRQUHy8gIycpLCwsFR4xNTAsNSYrLCkBCQoKDgwOGg8PGiwkHyQsLCwsKSwsKSwpLCwsLSwpLCkpLCwsLCwpLCwpLCksKSksKSwsLCksLCwpKSwpKSkpKf/AABEIAOwA1gMBIgACEQEDEQH/xAAcAAABBQEBAQAAAAAAAAAAAAAAAgMEBQYHAQj/xABEEAABAwIDBQQIAgYJBQEAAAABAAIDBBESITEFBkFRYRNxkaEHIjJCUoGxwRTRI2JykuHwFSQzY4KissLxFyVDU5MW/8QAGgEAAgMBAQAAAAAAAAAAAAAAAAMBAgQFBv/EAC4RAAICAQQBAwIFBAMAAAAAAAABAhEDBBIhMRMiQVFhoQUycYHhI7HR8BRDUv/aAAwDAQACEQMRAD8A52hCEswAhCEACEIQAIQhAAhCEACEIQAIQhAAhCEACEIQAIQhAAhCEACEIQAIQhAAhCEACEIQAIQhAAhCAEACFYxbDfhxyHs29blx7mDNSGOhjAwRB54ulu/wjaQ3xJUN/AyONyKiKIuNmguPIAuPgFOG79RqYXNHN9ov9ZCcrNryuAaJXsbbNrCIm37owPuomJzgADa1ze4BPe7Uqty+i+/+Bqwr5HnbFeLYnQi+l54Ps4pyfd2SM4Xuia4i9nStabc8+4qLKxxABJPz55HVIjoyNDbwRz8/Yt4Ykp+w5AAcUJB0tUUpJ+WO6bdseYC/ZPI5taXjxbcJD4iQGnMDQEZDu80lsGE3GR6XH0zU8/JV44jDm2NjkeRyPghWX9ITAW7TGPhlDZh3euDb5JwPhcP0sLoz8cJJA/ahffLuLUbmu0UeL4ZUoVpNu+/D2kLhPHa5cwHE39uPVvmqtSmn0Kaa7BCEKSAQhCABCEIAEIQgAQhCABCEIAEIQgB+hoXzyNijaXPcbNA+p5AC5v0Wvq9jM2ay3qyVFs3G5DL64RwHmeNhkrP0abLEdPLVuALnYmt6MZbFbvd/pVXtCUzPkc83u66TmyeOl8/2NOHHaszlRO5xJcSbnO/89ybbIOKsHURe7Cxpc7kNPFXmxvRxLObuy0uBbL5lUeqhDv8Akd4mzLMpzIQ2NrnO5AA5fZTRsOoYLmB9/hs3FzvhvmF0U7qCha1oAs7MnW5Glz81JD2Ozd7QGRtqBzWaWsttVX6kP0ujFbL9H1ZO3H2LWNPxGME68Ab62Gdteid2v6PaqFpc2EygEXwBmK1hc4WuJIxXGnC61eztsSU0vqE4MQLmHS1+HI8LroOztpR1DMTDfW4NrgjUEfzqrYMqyuk1fwXUkz5pmxNydG9tuBbex+oQypaeXzBH1X0PtrdWGpBLmDFb2rZ/xWJ2h6MTnYNcOmR8CmTyzxOpR/dBsUumczDb/nqnI4OVlpZ9ycJyu0+Cjf8A5iXTInhe7SegcMr99lEdbil7lXhkMbMpQHYwXMcNHNOE/wAR0KmVG78VW7BibHO72HjJkjvhc33SemXL4THjpXsdhcC08jl4HQqUKXtLDjf596vLKl6kV23wzFbR2dJTyOilaWvbqD5EcweajLq+8myBtChdJb+s04Lmu4yNALnNPO7Q4/tN/WK5OFpjJSSkjLOGx0eoQhSUBCEIAEIQgAQhCABCEIAEIQgDrvo6cJdm9mPaaZW26klw8nKkGyHPc4C+b8zwH8Uv0W1+COUcBICR0c0D7FbOaBoeSPeOIdb8e9czXSlKLlj7jw19O7Ojp3SV+5G3c3UboPVA1da5K3dFRtjaGtFh9+agbMaGMGmn/KkyVrbWDhfvCVpFjxx8s+xs226RU75U4LGP4h1j1B/j9VmsDbeqflxWuqpBI0tdYgrJV1AY3Eat4Houbq88Z5HKPuJnja5I0kNzfpn1/jZPbKqzDIXAkHCQbZajI9c7JMaJIve4aX+xWaOVp2hTT7RtafbBc0XFjYX01tfJSoa3FwWJmrjhFh7rRxuC0WuDz18VO2bto6P8fzW7/nzjLu0PhKL4Zo6ulY/UDvVNPs3CbhWTJ7ocbpWTLDLyjSlRWy7NjqGFkjc7ZHiDwIPNZ2t2D2Elxm3PqByC1b2WNwvZGNe0h3EfyVSGaS4BxvkqNjRa8Lsz4fL6rhVUwB7wNA9wHcHEBdz2nUimpJZb5tjNs/ewkjJcIuvS6VbcSi/9s5uo/MCEIWgzAhCEACEIQAIQhAAhCEACEIQBsPRvUWkmj+JjT82uI/3Ldh924HXtfuLTwLSubbgz4a1o+Jj2+WL/AGrps0BxA8xboSMxfrZef1sp49TcHTpG/BzCmRnVcsXttMsdvab7Y6lnvfzqplFXRTZRyNJ4tBs4d7TmF4xqaq9lRy+2zPg4ZOHc4ZrnZMuPI/Wqf0/wO2NFo3LJeS5ixzVZHRSs/s53W+GQCUeOTvNSWSTe8yN3Vryz/K4H6pDxX+WSZPJHlprZheNuFJE7jrDIP/m4eTkEE+4/90o8WT4KbSOYAdMkCnzCkNhdr2b/AN0r10hb/wCN3zLG/UqJYcv/AJBRRKo5y31TwVgydUBrHXyA+Qe/6ADzUhtVhF3k34Cwz52DfumYdPJum0h26kWU9S0GxOfLj4JqKF0ptfAzieJCj02EtDre0L2yHip1I+5sDnbTS2fBdDBhx7q+5Dk2Vu+2wi/ZzoYAMZdkCfaLiMQxHVxta54lcNn2dLGS18UjSNQWPH2Xdt4HP7Ls4/aLxmcsODMkHTkmNoVcpjwUk0Ime7Rz/dta4AOt9MuC7cc0VHcZMmPczg7stcu/JAcutSbR2hQOY6rfja5xBFhI0gan2clVV1bLWudaGNzM8+ziZhGfvYQRpqtqjaszvFRztC6tsOlpp4rPpog5nquvEy5IyvfO463TG8u5sDqd7oYQyRgxNLMg62ZaWjI38VmeZKW1k+F1aOYIXi9ThIIQhAAhCEACEKdS7EllaXsYSBxQ2l2Sk30L3cnwVcLv70D971fuu105uFwiMmORpORa8HwN/su40UlwF538Y9M4TRu0vTRJdCO5J7NPtXuFcltT7Na4GRGjsk/2aMPRVeP4Aj9l1KakvzPiptv5zSHRgoWNkFe6V9rY3W5XNvBRnyEclZvob6Jh+yydSAM+pTVCT7F8la2aR5Ibfv8AsriCisM8zbvRTxNZYDOwtyyH36qWwpycYv0kpP3GxCpFNHhN0XXmPNW8tdF6M9vttPsmktdYga3AAxG5J+TQsLu7saetPYtwhrpHSdp2TBYgC36UDE1utheynekh7pZI4W3OOXMDMuw2a1oCcqt+PwMX4anDDMLCSWwLA61nBo42tbPryz9Fhk4QjFK2/sZZVbbOq7KhwMjhqHMe63qB3rvyAzN79fFZ7eLaUcbnuhja57XANaDJDiF7Owltrm3DQrjldvNVTuxSVMzjw/SPaB3NaQB8gpOxN7ZqaVr3EyNBJIeS45ixLXXve3yW2xPmVmlbvVHBI/8AqbmPLjitPJe/XEDnqoW0t/nYsMbXBjmEOEj2yG5NrtcGttr10VHX17ppZJXAAukcSBe2ep+evzVFNLimI4Afb8yrSjF8tEbnb5JEr7uJta7ibcrm9klCEszghCEACEIQALtPo8ib+EAIGfRcz3V3bdVyW90HMrsmyNnNp2BjdAuP+J51GG1Pk6Gjxu9xl9sejETTmQOs13BXNLD2fqH3fVv+zlfyWkxZKjqxaZ46g+IBXB1Oollik30bFjjHlD8ZToKjxlPArLGQUOhepASk9SIaPV4vUK6ZURdILU7ZGFS3ZA21icAQAvVFgeOKjTz4QTyCelKrK95w9SQPEq+NbppA3RkN4Y2sDqh7vWY2zANQXk2seDjYi/ABx4Zc9fcm/P5DuA4BanfSvxzdiLYY/asAMUh1J52Fm+Kz4hXq8Cajb9znZXbpEXCjCVNECV+HWixVC54w1rOsTSfD8gqlkd3F3P8A5/JXG1RhwM4mJngRr5FMNgVlK4pl2QsKMKmmBJMKpuKURLLxSuyQo3EURUNFzZaTZm4VRNb1cI6q6pfRbMHAkjIpUtRijw5DY4Zv2NLuNs8Q07TbN2q1TSotNsN0bGtHAKR+Gc3ULyeuWScnKjtYoxUUh5irdrstKDzjHkSPyU+KRRNuaxu/aH0P5rFiacGn2E0MRlPtKjRlSGqiKMcCUkBehMRAtegpKS8X42TEyBxerxq9ATCoIslWXjnKaK2R5yqXbFV2bcXIOPgNVfdiXXKx++L8MDz+rh/fIB8iuhosLeVNrjsrkdQZzlzi9xcdXEnxzTzIkmJqmwxr0G45yVjbIE42jLiGgXLiGjvOimRQq32NTtjlM0twyBpcTzeQCG94Bb4qd3wNooN76HDX4AR+jiYz54W2+6ZNOkw1Zqal8ztXyOdblYZDxVoadXm1FJIrVtsq3QJp0KtHwph8KzOYNFcYkKY6FCjcLo7WwKbTw2GIqLSx3Kml/Bea0mNSfkl+x3JuuEBcSlFxXjWpRC6sehTIs9PiFxqqnapuwX4PHmCPutAMs1Vbbh9Rzh0Pgbrm6vS/9kf3GxlaplZEVJaVEgKktK5VFR0JSQEpMRB7dJdKBqV48G2Sjfgje9/qrxSb5ZSTfsicxw5peOyisiIXoh53WhuK6F1JkjtU2SvcK8UXZdRostkNBuCueb//ANm8AaSi51HtWstmasxjlr5grO01FHVCSEuxl4OLOwY9jmDD3jtGZr0mjlFwUfev5EZk30c1hap8DFpZ/RfVNN4sMjep7Nw6Frsr9xVbNsaSBzmyNsWe1m2w/wAV7J2ycn6UZFFrskbLpRnIRcMAIb8bjkxlup/Liq7eGt7MCmY4uscUrr+1Kc326A+fyUGn2jJriwnFiy4a4QOgHmbqrrH5OPQ+JyFloxYnF2wnP2RY7sRF5c88GDxkcXfRrfFXzoU1u1R4YMXxuJ+TfUb5Mv8ANWToVgz57mx8I+lFW+FMvhVo+JKp9lOk7khTcnwDiUZhvwXq2UGxWtGiFrWKbRXxGzouKeaFHoDmU+CuDpH/AEUzpz7H2pZam2FSHuGFdXHFNMS2RnlRa1mKJ4/VP0Um6RK71HDolNbuCy4MvTOyClsKgUrslNYV5yUalRceBSwkNSgpRApegLxLarpAFl5ZLJXibRAkpBKWU25WSIHauDFF1sbDncEfdN7u7piimmxes2VxeHZ5OufA2NvkFJ7Mv7EDja/de5+nmr809xmvW6WC8dmaXZzXfHe6tjnkghaHRMsMTWYyMhcvNiGi5tyyWG/pCRznB0ga4kXN28XA3uBlmAcuC6hvF6NopZe2jldESCHi7iM9SM/LRZlvo32fiwvq5ZJBc4WDkM8mXIPzC1qSTqxEoNmIrKhgJN8LQSBcm5Gg7yU9R7DnnjfOxgDGYcIfdpeXuDBhHG2K/L6DS7G2dTx1A/qxwAkEvYNOeMuL79AW34rS1lQH2DQAxuTcmg25kDLiVk1erjhj6XbIhiXuVVJRCONsY0a0N77C10p0amYE5SUZkeGjic+5ea8jkzUR6LZZkNyMrrQQ7PAGiuKLZbWtA5L2qDWDNdzTYvHHdIK9kUsrA3VC8lAcb6jgUJUtbzwhyxE6ilsVNdqqKOdXFDVB4sdVwtHkS/pMfNe4+1yUUh2RXuJdWLrgSwJUTaE/ZxPeeDSpL1mN+9q9nB2YObleC3SoiTpWVmwqvtIw7q7ycVcxlZbdCQ9kQeDz52K1EZXE1UduWX6kwdqyQ1KTbU4FnSLCwltSAltTYogVdeEr1IJTqIPCUzM/JOOUWodkhEDDt6W0pa55vZrgGgEk5jTgk1XpOc/KGADq91/8rfzWF2xPjqH55NOEdLa+d09RheowXHFFfQyN2y9qNs1NQbuktfg1rQPO6Ybsl7tXOPeSfJPUTVf0MatLGpBtT7KBlA9nBLDyFuKeia4ZhQto7uAglq5ufSSXK5DZ8GXEy0m7EORcRm7Q9AsxVUhY8M5my3exacBgHILLgx3likMx+7ZYOdhHcFnquoL3X4cAruvaTG4DW2Sy+E3tnflndb9fNxqC6H4l7kiOTi2yEhtOULnpSG8FRHXqbT19jquN0++0rfaCs6f0gDiCjJ+FZPYqs0TtdNtRrhZ2qkOe3UOFlxX/AKkWya0lQ9ob41MosCWg960YtLn6ml+pSWSC6Ou7c3whpmH1g540AXHtt7zyVMpe69r5BQml7s3EkqRAwEEEZrpwhGBhyZXI1G4u0MZkbxAafqFuI1z3c+Ds6m3xxnLuII+66FGuB+IwSy2vc06d3AfanAm2p1q56RoFNTgCQAnWhOhEqzwpBKdcE0QmSRA28qDVOyKnPCqNtT9nC9/wsJ8skQjukkDdI5+9xMjidS9x8SSrKjVe+pEjr2srCkXqkqRhiXlEVoaDgs9RLQ0B0UoajSbPCmvZkoezipshyTPYkyW0qUOqWjkCfoB9VoqSHA0BUvtVDncAQ3w9Yq9x5Ll6WMXllP4GPogbU2gWENB7zxUKSXtdb941+aiV9SXSHPTgvWE6j8lmy5nOb+DRGCSJUFD+tfyQkB5QoTgvb7kcnFarY7CwHioP9EtHBaSeDIBRjTLoxyujj7mVUGzW30TtTgBDQU9W17Y24Rm5UL5CTdOhFy5ZVyLmKnvorCmos7rMR1Lm6FTafbb29VEsUn0SpF7seb/ucLeZc0d5YcPnZdMiGIXHcRxB4gri1HtXDVRVBywSsee5rgT5XXf5tm4v0sdvWAxDg7qOqzarTeSKrtGrTSpMgNanWhOMj4EWPI6pXZLhvA12bbEtCda1esiTwiTIY2Q2MOakFil9kvRBdM8TbIsgGNZXf6owU5jGrnNB6C+ID54fJbGqnEfqtGJ50HAdT+SwfpKHZMgicbySOdM/oAMDfEl37q3abS7ZKTFZJ+lmSpVcUip6VXFIumzPEu6IrQ0BWfoloaBuihDkaPZyj7f2wIGE3z4DW568kO2g2JhJI05rkHpB3tc9xaHnQi3IcM0rLJyfih3/AGIlLarOmbtydowP+JzneJyV9M31T3LLbjSf1aEf3bfoFrnjJZ9Gltkvqxt8JmPlbZxHVKYVK2jFZ9+aYbKOIXNnHbJo1J2h+N/zQvW2KFJU5XW7YY1gN7khUNXtpztMlWkoXejijE4TZ6519V4hCaAIQhAAu2+ine5tTTilkd+mhbYX1fEMmuHMgWB7geK4knaOsfDI2WNxY9hu1zTYgoLwltdn1DJEDqEwaYLB7qel2KUCOstFJp2gv2Tup/8AWe/LqNFvYpw9oe0hzTo5pDmnqHDIqkscZdo2xmn0J7CyW1i9ulAqiwR+C248wdF4aYuyxWHQJeNUu39+KWhB7WUF9somWfIf8I9nvdZMWOKKuVdlnOIaSN88hDWsbic92eX3J0A43C4RvBt91dVSVDsg42Y34Y25Nb38T1JXm9+/c20ngO9SFpuyIG4v8Tz7zvIcOZqaZS/oZpZNzpFvSq6o1S0qtIaoN1VG0uxkTQ0dlPft1kQ1zWHq94bZA2VDWbcJ4+aX658R4+pZ5EvqajeTfHECAdb8dFzraNYZHEkkr2oqiVCe5Pw4Y4lwL5k7Z9A7i1GKCI/qN+gW6Gi5N6M6+9OwcsvArq1K+7QuZpPRmyQfya1zBFRtiInxVaAtJXU2IKl/BEGxVNXhe/cvcdCXAw2NClNp7IWLwv4L7j53QnOyCOyC9IcKhtCc7II7IIChtCc7II7IIChtCc7II7IIChpTdnbZnpjigmkiPHA9zQe8DI/NR+yCOyCCeTU0/pU2gzIysf8AtxRE+LQE5J6Wa8iwdE3uhb97rJdkEdkFJbdL5LfaG+1bOLSVUuE+60iJvhGBf5qkTnZBHZBBV2+xDdVOgfZRBElFqhkrgsvx1lHm2l1UF4TTmqFBdsvbYuWoJ4qK9ycc1NOamomKGXlNpx7UnCrDUdD9F1XYFl9HfVdr2XNdq+ffR88iZwHILuGxZjZcPM/Hq7+R+L8rRfyHJU9bUYSrXHkqXarBa62alvx2hmLsaNVyQoLXIXF8kjTSP//Z"/>
          <p:cNvSpPr>
            <a:spLocks noChangeAspect="1" noChangeArrowheads="1"/>
          </p:cNvSpPr>
          <p:nvPr/>
        </p:nvSpPr>
        <p:spPr bwMode="auto">
          <a:xfrm>
            <a:off x="52388" y="-787400"/>
            <a:ext cx="1466850" cy="1619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3" name="AutoShape 9" descr="data:image/jpeg;base64,/9j/4AAQSkZJRgABAQAAAQABAAD/2wCEAAkGBhQQEBQQEhIUFRQVEBUVFBUXFA8QFRUVFBQVFBQUFBQXHSYeFxkjGRQUHy8gIycpLCwsFR4xNTAsNSYrLCkBCQoKDgwOGg8PGiwkHyQsLCwsKSwsKSwpLCwsLSwpLCkpLCwsLCwpLCwpLCksKSksKSwsLCksLCwpKSwpKSkpKf/AABEIAOwA1gMBIgACEQEDEQH/xAAcAAABBQEBAQAAAAAAAAAAAAAAAgMEBQYHAQj/xABEEAABAwIDBQQIAgYJBQEAAAABAAIDBBESITEFBkFRYRNxkaEHIjJCUoGxwRTRI2JykuHwFSQzY4KissLxFyVDU5MW/8QAGgEAAgMBAQAAAAAAAAAAAAAAAAMBAgQFBv/EAC4RAAICAQQBAwIFBAMAAAAAAAABAhEDBBIhMRMiQVFhoQUycYHhI7HR8BRDUv/aAAwDAQACEQMRAD8A52hCEswAhCEACEIQAIQhAAhCEACEIQAIQhAAhCEACEIQAIQhAAhCEACEIQAIQhAAhCEACEIQAIQhAAhCAEACFYxbDfhxyHs29blx7mDNSGOhjAwRB54ulu/wjaQ3xJUN/AyONyKiKIuNmguPIAuPgFOG79RqYXNHN9ov9ZCcrNryuAaJXsbbNrCIm37owPuomJzgADa1ze4BPe7Uqty+i+/+Bqwr5HnbFeLYnQi+l54Ps4pyfd2SM4Xuia4i9nStabc8+4qLKxxABJPz55HVIjoyNDbwRz8/Yt4Ykp+w5AAcUJB0tUUpJ+WO6bdseYC/ZPI5taXjxbcJD4iQGnMDQEZDu80lsGE3GR6XH0zU8/JV44jDm2NjkeRyPghWX9ITAW7TGPhlDZh3euDb5JwPhcP0sLoz8cJJA/ahffLuLUbmu0UeL4ZUoVpNu+/D2kLhPHa5cwHE39uPVvmqtSmn0Kaa7BCEKSAQhCABCEIAEIQgAQhCABCEIAEIQgB+hoXzyNijaXPcbNA+p5AC5v0Wvq9jM2ay3qyVFs3G5DL64RwHmeNhkrP0abLEdPLVuALnYmt6MZbFbvd/pVXtCUzPkc83u66TmyeOl8/2NOHHaszlRO5xJcSbnO/89ybbIOKsHURe7Cxpc7kNPFXmxvRxLObuy0uBbL5lUeqhDv8Akd4mzLMpzIQ2NrnO5AA5fZTRsOoYLmB9/hs3FzvhvmF0U7qCha1oAs7MnW5Glz81JD2Ozd7QGRtqBzWaWsttVX6kP0ujFbL9H1ZO3H2LWNPxGME68Ab62Gdteid2v6PaqFpc2EygEXwBmK1hc4WuJIxXGnC61eztsSU0vqE4MQLmHS1+HI8LroOztpR1DMTDfW4NrgjUEfzqrYMqyuk1fwXUkz5pmxNydG9tuBbex+oQypaeXzBH1X0PtrdWGpBLmDFb2rZ/xWJ2h6MTnYNcOmR8CmTyzxOpR/dBsUumczDb/nqnI4OVlpZ9ycJyu0+Cjf8A5iXTInhe7SegcMr99lEdbil7lXhkMbMpQHYwXMcNHNOE/wAR0KmVG78VW7BibHO72HjJkjvhc33SemXL4THjpXsdhcC08jl4HQqUKXtLDjf596vLKl6kV23wzFbR2dJTyOilaWvbqD5EcweajLq+8myBtChdJb+s04Lmu4yNALnNPO7Q4/tN/WK5OFpjJSSkjLOGx0eoQhSUBCEIAEIQgAQhCABCEIAEIQgDrvo6cJdm9mPaaZW26klw8nKkGyHPc4C+b8zwH8Uv0W1+COUcBICR0c0D7FbOaBoeSPeOIdb8e9czXSlKLlj7jw19O7Ojp3SV+5G3c3UboPVA1da5K3dFRtjaGtFh9+agbMaGMGmn/KkyVrbWDhfvCVpFjxx8s+xs226RU75U4LGP4h1j1B/j9VmsDbeqflxWuqpBI0tdYgrJV1AY3Eat4Houbq88Z5HKPuJnja5I0kNzfpn1/jZPbKqzDIXAkHCQbZajI9c7JMaJIve4aX+xWaOVp2hTT7RtafbBc0XFjYX01tfJSoa3FwWJmrjhFh7rRxuC0WuDz18VO2bto6P8fzW7/nzjLu0PhKL4Zo6ulY/UDvVNPs3CbhWTJ7ocbpWTLDLyjSlRWy7NjqGFkjc7ZHiDwIPNZ2t2D2Elxm3PqByC1b2WNwvZGNe0h3EfyVSGaS4BxvkqNjRa8Lsz4fL6rhVUwB7wNA9wHcHEBdz2nUimpJZb5tjNs/ewkjJcIuvS6VbcSi/9s5uo/MCEIWgzAhCEACEIQAIQhAAhCEACEIQBsPRvUWkmj+JjT82uI/3Ldh924HXtfuLTwLSubbgz4a1o+Jj2+WL/AGrps0BxA8xboSMxfrZef1sp49TcHTpG/BzCmRnVcsXttMsdvab7Y6lnvfzqplFXRTZRyNJ4tBs4d7TmF4xqaq9lRy+2zPg4ZOHc4ZrnZMuPI/Wqf0/wO2NFo3LJeS5ixzVZHRSs/s53W+GQCUeOTvNSWSTe8yN3Vryz/K4H6pDxX+WSZPJHlprZheNuFJE7jrDIP/m4eTkEE+4/90o8WT4KbSOYAdMkCnzCkNhdr2b/AN0r10hb/wCN3zLG/UqJYcv/AJBRRKo5y31TwVgydUBrHXyA+Qe/6ADzUhtVhF3k34Cwz52DfumYdPJum0h26kWU9S0GxOfLj4JqKF0ptfAzieJCj02EtDre0L2yHip1I+5sDnbTS2fBdDBhx7q+5Dk2Vu+2wi/ZzoYAMZdkCfaLiMQxHVxta54lcNn2dLGS18UjSNQWPH2Xdt4HP7Ls4/aLxmcsODMkHTkmNoVcpjwUk0Ime7Rz/dta4AOt9MuC7cc0VHcZMmPczg7stcu/JAcutSbR2hQOY6rfja5xBFhI0gan2clVV1bLWudaGNzM8+ziZhGfvYQRpqtqjaszvFRztC6tsOlpp4rPpog5nquvEy5IyvfO463TG8u5sDqd7oYQyRgxNLMg62ZaWjI38VmeZKW1k+F1aOYIXi9ThIIQhAAhCEACEKdS7EllaXsYSBxQ2l2Sk30L3cnwVcLv70D971fuu105uFwiMmORpORa8HwN/su40UlwF538Y9M4TRu0vTRJdCO5J7NPtXuFcltT7Na4GRGjsk/2aMPRVeP4Aj9l1KakvzPiptv5zSHRgoWNkFe6V9rY3W5XNvBRnyEclZvob6Jh+yydSAM+pTVCT7F8la2aR5Ibfv8AsriCisM8zbvRTxNZYDOwtyyH36qWwpycYv0kpP3GxCpFNHhN0XXmPNW8tdF6M9vttPsmktdYga3AAxG5J+TQsLu7saetPYtwhrpHSdp2TBYgC36UDE1utheynekh7pZI4W3OOXMDMuw2a1oCcqt+PwMX4anDDMLCSWwLA61nBo42tbPryz9Fhk4QjFK2/sZZVbbOq7KhwMjhqHMe63qB3rvyAzN79fFZ7eLaUcbnuhja57XANaDJDiF7Owltrm3DQrjldvNVTuxSVMzjw/SPaB3NaQB8gpOxN7ZqaVr3EyNBJIeS45ixLXXve3yW2xPmVmlbvVHBI/8AqbmPLjitPJe/XEDnqoW0t/nYsMbXBjmEOEj2yG5NrtcGttr10VHX17ppZJXAAukcSBe2ep+evzVFNLimI4Afb8yrSjF8tEbnb5JEr7uJta7ibcrm9klCEszghCEACEIQALtPo8ib+EAIGfRcz3V3bdVyW90HMrsmyNnNp2BjdAuP+J51GG1Pk6Gjxu9xl9sejETTmQOs13BXNLD2fqH3fVv+zlfyWkxZKjqxaZ46g+IBXB1Oollik30bFjjHlD8ZToKjxlPArLGQUOhepASk9SIaPV4vUK6ZURdILU7ZGFS3ZA21icAQAvVFgeOKjTz4QTyCelKrK95w9SQPEq+NbppA3RkN4Y2sDqh7vWY2zANQXk2seDjYi/ABx4Zc9fcm/P5DuA4BanfSvxzdiLYY/asAMUh1J52Fm+Kz4hXq8Cajb9znZXbpEXCjCVNECV+HWixVC54w1rOsTSfD8gqlkd3F3P8A5/JXG1RhwM4mJngRr5FMNgVlK4pl2QsKMKmmBJMKpuKURLLxSuyQo3EURUNFzZaTZm4VRNb1cI6q6pfRbMHAkjIpUtRijw5DY4Zv2NLuNs8Q07TbN2q1TSotNsN0bGtHAKR+Gc3ULyeuWScnKjtYoxUUh5irdrstKDzjHkSPyU+KRRNuaxu/aH0P5rFiacGn2E0MRlPtKjRlSGqiKMcCUkBehMRAtegpKS8X42TEyBxerxq9ATCoIslWXjnKaK2R5yqXbFV2bcXIOPgNVfdiXXKx++L8MDz+rh/fIB8iuhosLeVNrjsrkdQZzlzi9xcdXEnxzTzIkmJqmwxr0G45yVjbIE42jLiGgXLiGjvOimRQq32NTtjlM0twyBpcTzeQCG94Bb4qd3wNooN76HDX4AR+jiYz54W2+6ZNOkw1Zqal8ztXyOdblYZDxVoadXm1FJIrVtsq3QJp0KtHwph8KzOYNFcYkKY6FCjcLo7WwKbTw2GIqLSx3Kml/Bea0mNSfkl+x3JuuEBcSlFxXjWpRC6sehTIs9PiFxqqnapuwX4PHmCPutAMs1Vbbh9Rzh0Pgbrm6vS/9kf3GxlaplZEVJaVEgKktK5VFR0JSQEpMRB7dJdKBqV48G2Sjfgje9/qrxSb5ZSTfsicxw5peOyisiIXoh53WhuK6F1JkjtU2SvcK8UXZdRostkNBuCueb//ANm8AaSi51HtWstmasxjlr5grO01FHVCSEuxl4OLOwY9jmDD3jtGZr0mjlFwUfev5EZk30c1hap8DFpZ/RfVNN4sMjep7Nw6Frsr9xVbNsaSBzmyNsWe1m2w/wAV7J2ycn6UZFFrskbLpRnIRcMAIb8bjkxlup/Liq7eGt7MCmY4uscUrr+1Kc326A+fyUGn2jJriwnFiy4a4QOgHmbqrrH5OPQ+JyFloxYnF2wnP2RY7sRF5c88GDxkcXfRrfFXzoU1u1R4YMXxuJ+TfUb5Mv8ANWToVgz57mx8I+lFW+FMvhVo+JKp9lOk7khTcnwDiUZhvwXq2UGxWtGiFrWKbRXxGzouKeaFHoDmU+CuDpH/AEUzpz7H2pZam2FSHuGFdXHFNMS2RnlRa1mKJ4/VP0Um6RK71HDolNbuCy4MvTOyClsKgUrslNYV5yUalRceBSwkNSgpRApegLxLarpAFl5ZLJXibRAkpBKWU25WSIHauDFF1sbDncEfdN7u7piimmxes2VxeHZ5OufA2NvkFJ7Mv7EDja/de5+nmr809xmvW6WC8dmaXZzXfHe6tjnkghaHRMsMTWYyMhcvNiGi5tyyWG/pCRznB0ga4kXN28XA3uBlmAcuC6hvF6NopZe2jldESCHi7iM9SM/LRZlvo32fiwvq5ZJBc4WDkM8mXIPzC1qSTqxEoNmIrKhgJN8LQSBcm5Gg7yU9R7DnnjfOxgDGYcIfdpeXuDBhHG2K/L6DS7G2dTx1A/qxwAkEvYNOeMuL79AW34rS1lQH2DQAxuTcmg25kDLiVk1erjhj6XbIhiXuVVJRCONsY0a0N77C10p0amYE5SUZkeGjic+5ea8jkzUR6LZZkNyMrrQQ7PAGiuKLZbWtA5L2qDWDNdzTYvHHdIK9kUsrA3VC8lAcb6jgUJUtbzwhyxE6ilsVNdqqKOdXFDVB4sdVwtHkS/pMfNe4+1yUUh2RXuJdWLrgSwJUTaE/ZxPeeDSpL1mN+9q9nB2YObleC3SoiTpWVmwqvtIw7q7ycVcxlZbdCQ9kQeDz52K1EZXE1UduWX6kwdqyQ1KTbU4FnSLCwltSAltTYogVdeEr1IJTqIPCUzM/JOOUWodkhEDDt6W0pa55vZrgGgEk5jTgk1XpOc/KGADq91/8rfzWF2xPjqH55NOEdLa+d09RheowXHFFfQyN2y9qNs1NQbuktfg1rQPO6Ybsl7tXOPeSfJPUTVf0MatLGpBtT7KBlA9nBLDyFuKeia4ZhQto7uAglq5ufSSXK5DZ8GXEy0m7EORcRm7Q9AsxVUhY8M5my3exacBgHILLgx3likMx+7ZYOdhHcFnquoL3X4cAruvaTG4DW2Sy+E3tnflndb9fNxqC6H4l7kiOTi2yEhtOULnpSG8FRHXqbT19jquN0++0rfaCs6f0gDiCjJ+FZPYqs0TtdNtRrhZ2qkOe3UOFlxX/AKkWya0lQ9ob41MosCWg960YtLn6ml+pSWSC6Ou7c3whpmH1g540AXHtt7zyVMpe69r5BQml7s3EkqRAwEEEZrpwhGBhyZXI1G4u0MZkbxAafqFuI1z3c+Ds6m3xxnLuII+66FGuB+IwSy2vc06d3AfanAm2p1q56RoFNTgCQAnWhOhEqzwpBKdcE0QmSRA28qDVOyKnPCqNtT9nC9/wsJ8skQjukkDdI5+9xMjidS9x8SSrKjVe+pEjr2srCkXqkqRhiXlEVoaDgs9RLQ0B0UoajSbPCmvZkoezipshyTPYkyW0qUOqWjkCfoB9VoqSHA0BUvtVDncAQ3w9Yq9x5Ll6WMXllP4GPogbU2gWENB7zxUKSXtdb941+aiV9SXSHPTgvWE6j8lmy5nOb+DRGCSJUFD+tfyQkB5QoTgvb7kcnFarY7CwHioP9EtHBaSeDIBRjTLoxyujj7mVUGzW30TtTgBDQU9W17Y24Rm5UL5CTdOhFy5ZVyLmKnvorCmos7rMR1Lm6FTafbb29VEsUn0SpF7seb/ucLeZc0d5YcPnZdMiGIXHcRxB4gri1HtXDVRVBywSsee5rgT5XXf5tm4v0sdvWAxDg7qOqzarTeSKrtGrTSpMgNanWhOMj4EWPI6pXZLhvA12bbEtCda1esiTwiTIY2Q2MOakFil9kvRBdM8TbIsgGNZXf6owU5jGrnNB6C+ID54fJbGqnEfqtGJ50HAdT+SwfpKHZMgicbySOdM/oAMDfEl37q3abS7ZKTFZJ+lmSpVcUip6VXFIumzPEu6IrQ0BWfoloaBuihDkaPZyj7f2wIGE3z4DW568kO2g2JhJI05rkHpB3tc9xaHnQi3IcM0rLJyfih3/AGIlLarOmbtydowP+JzneJyV9M31T3LLbjSf1aEf3bfoFrnjJZ9Gltkvqxt8JmPlbZxHVKYVK2jFZ9+aYbKOIXNnHbJo1J2h+N/zQvW2KFJU5XW7YY1gN7khUNXtpztMlWkoXejijE4TZ6519V4hCaAIQhAAu2+ine5tTTilkd+mhbYX1fEMmuHMgWB7geK4knaOsfDI2WNxY9hu1zTYgoLwltdn1DJEDqEwaYLB7qel2KUCOstFJp2gv2Tup/8AWe/LqNFvYpw9oe0hzTo5pDmnqHDIqkscZdo2xmn0J7CyW1i9ulAqiwR+C248wdF4aYuyxWHQJeNUu39+KWhB7WUF9somWfIf8I9nvdZMWOKKuVdlnOIaSN88hDWsbic92eX3J0A43C4RvBt91dVSVDsg42Y34Y25Nb38T1JXm9+/c20ngO9SFpuyIG4v8Tz7zvIcOZqaZS/oZpZNzpFvSq6o1S0qtIaoN1VG0uxkTQ0dlPft1kQ1zWHq94bZA2VDWbcJ4+aX658R4+pZ5EvqajeTfHECAdb8dFzraNYZHEkkr2oqiVCe5Pw4Y4lwL5k7Z9A7i1GKCI/qN+gW6Gi5N6M6+9OwcsvArq1K+7QuZpPRmyQfya1zBFRtiInxVaAtJXU2IKl/BEGxVNXhe/cvcdCXAw2NClNp7IWLwv4L7j53QnOyCOyC9IcKhtCc7II7IIChtCc7II7IIChtCc7II7IIChpTdnbZnpjigmkiPHA9zQe8DI/NR+yCOyCCeTU0/pU2gzIysf8AtxRE+LQE5J6Wa8iwdE3uhb97rJdkEdkFJbdL5LfaG+1bOLSVUuE+60iJvhGBf5qkTnZBHZBBV2+xDdVOgfZRBElFqhkrgsvx1lHm2l1UF4TTmqFBdsvbYuWoJ4qK9ycc1NOamomKGXlNpx7UnCrDUdD9F1XYFl9HfVdr2XNdq+ffR88iZwHILuGxZjZcPM/Hq7+R+L8rRfyHJU9bUYSrXHkqXarBa62alvx2hmLsaNVyQoLXIXF8kjTSP//Z"/>
          <p:cNvSpPr>
            <a:spLocks noChangeAspect="1" noChangeArrowheads="1"/>
          </p:cNvSpPr>
          <p:nvPr/>
        </p:nvSpPr>
        <p:spPr bwMode="auto">
          <a:xfrm>
            <a:off x="204788" y="-635000"/>
            <a:ext cx="1466850" cy="1619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709" y="3358631"/>
            <a:ext cx="2503921" cy="2761333"/>
          </a:xfrm>
          <a:prstGeom prst="rect">
            <a:avLst/>
          </a:prstGeom>
        </p:spPr>
      </p:pic>
      <p:grpSp>
        <p:nvGrpSpPr>
          <p:cNvPr id="19" name="Gruppo 30"/>
          <p:cNvGrpSpPr>
            <a:grpSpLocks/>
          </p:cNvGrpSpPr>
          <p:nvPr/>
        </p:nvGrpSpPr>
        <p:grpSpPr bwMode="auto">
          <a:xfrm>
            <a:off x="3653152" y="1424666"/>
            <a:ext cx="1779398" cy="1658382"/>
            <a:chOff x="516639" y="3643314"/>
            <a:chExt cx="1532122" cy="1658381"/>
          </a:xfrm>
        </p:grpSpPr>
        <p:sp>
          <p:nvSpPr>
            <p:cNvPr id="20" name="Text Box 30"/>
            <p:cNvSpPr txBox="1">
              <a:spLocks noChangeArrowheads="1"/>
            </p:cNvSpPr>
            <p:nvPr/>
          </p:nvSpPr>
          <p:spPr bwMode="auto">
            <a:xfrm>
              <a:off x="516639" y="4932363"/>
              <a:ext cx="1532122" cy="36933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rgbClr val="66FFFF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rgbClr val="66FFFF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rgbClr val="66FFFF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rgbClr val="66FFFF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rgbClr val="66FFFF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66FFFF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66FFFF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66FFFF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66FFFF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it-IT" b="1" dirty="0">
                  <a:solidFill>
                    <a:srgbClr val="00B050"/>
                  </a:solidFill>
                </a:rPr>
                <a:t>Dr.ssa V. Righi</a:t>
              </a:r>
            </a:p>
          </p:txBody>
        </p:sp>
        <p:pic>
          <p:nvPicPr>
            <p:cNvPr id="21" name="Picture 20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2910" y="3643314"/>
              <a:ext cx="1143000" cy="127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" name="Gruppo 31"/>
          <p:cNvGrpSpPr>
            <a:grpSpLocks/>
          </p:cNvGrpSpPr>
          <p:nvPr/>
        </p:nvGrpSpPr>
        <p:grpSpPr bwMode="auto">
          <a:xfrm>
            <a:off x="6132164" y="3856368"/>
            <a:ext cx="1967334" cy="1888466"/>
            <a:chOff x="3588333" y="695849"/>
            <a:chExt cx="1967334" cy="1887933"/>
          </a:xfrm>
        </p:grpSpPr>
        <p:sp>
          <p:nvSpPr>
            <p:cNvPr id="23" name="Text Box 26"/>
            <p:cNvSpPr txBox="1">
              <a:spLocks noChangeArrowheads="1"/>
            </p:cNvSpPr>
            <p:nvPr/>
          </p:nvSpPr>
          <p:spPr bwMode="auto">
            <a:xfrm>
              <a:off x="3588333" y="2214554"/>
              <a:ext cx="1967334" cy="36922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rgbClr val="66FFFF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rgbClr val="66FFFF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rgbClr val="66FFFF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rgbClr val="66FFFF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rgbClr val="66FFFF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66FFFF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66FFFF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66FFFF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66FFFF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it-IT" b="1" dirty="0">
                  <a:solidFill>
                    <a:srgbClr val="00B050"/>
                  </a:solidFill>
                </a:rPr>
                <a:t>Dr.ssa F. Parenti</a:t>
              </a:r>
            </a:p>
          </p:txBody>
        </p:sp>
        <p:pic>
          <p:nvPicPr>
            <p:cNvPr id="24" name="Picture 2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7656" y="695849"/>
              <a:ext cx="1035848" cy="1559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Gruppo 12"/>
          <p:cNvGrpSpPr/>
          <p:nvPr/>
        </p:nvGrpSpPr>
        <p:grpSpPr>
          <a:xfrm>
            <a:off x="375494" y="3487161"/>
            <a:ext cx="2592288" cy="2298950"/>
            <a:chOff x="375494" y="3487161"/>
            <a:chExt cx="2592288" cy="2298950"/>
          </a:xfrm>
        </p:grpSpPr>
        <p:pic>
          <p:nvPicPr>
            <p:cNvPr id="25" name="Picture 24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5533" y="3487161"/>
              <a:ext cx="1399505" cy="1857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CasellaDiTesto 4"/>
            <p:cNvSpPr txBox="1"/>
            <p:nvPr/>
          </p:nvSpPr>
          <p:spPr>
            <a:xfrm>
              <a:off x="375494" y="5416779"/>
              <a:ext cx="2592288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it-IT" b="1" dirty="0" smtClean="0">
                  <a:solidFill>
                    <a:srgbClr val="00B050"/>
                  </a:solidFill>
                </a:rPr>
                <a:t>Prof. Luisa </a:t>
              </a:r>
              <a:r>
                <a:rPr lang="it-IT" b="1" dirty="0" err="1" smtClean="0">
                  <a:solidFill>
                    <a:srgbClr val="00B050"/>
                  </a:solidFill>
                </a:rPr>
                <a:t>Schenetti</a:t>
              </a:r>
              <a:endParaRPr lang="it-IT" b="1" dirty="0">
                <a:solidFill>
                  <a:srgbClr val="00B050"/>
                </a:solidFill>
              </a:endParaRPr>
            </a:p>
          </p:txBody>
        </p:sp>
      </p:grpSp>
      <p:pic>
        <p:nvPicPr>
          <p:cNvPr id="27" name="Immagine 26" descr="alma-logo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243610" y="252194"/>
            <a:ext cx="2218351" cy="1464112"/>
          </a:xfrm>
          <a:prstGeom prst="rect">
            <a:avLst/>
          </a:prstGeom>
        </p:spPr>
      </p:pic>
      <p:pic>
        <p:nvPicPr>
          <p:cNvPr id="28" name="Immagine 27" descr="imagesCAVAHKEV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57695" y="210629"/>
            <a:ext cx="2158425" cy="1418171"/>
          </a:xfrm>
          <a:prstGeom prst="rect">
            <a:avLst/>
          </a:prstGeom>
        </p:spPr>
      </p:pic>
      <p:sp>
        <p:nvSpPr>
          <p:cNvPr id="14" name="CasellaDiTesto 13"/>
          <p:cNvSpPr txBox="1"/>
          <p:nvPr/>
        </p:nvSpPr>
        <p:spPr>
          <a:xfrm>
            <a:off x="1671929" y="6124422"/>
            <a:ext cx="5497482" cy="707886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Grazie per </a:t>
            </a:r>
            <a:r>
              <a:rPr lang="it-IT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stA="44000" endPos="0" dir="5400000" sy="-100000" algn="bl" rotWithShape="0"/>
                </a:effectLst>
              </a:rPr>
              <a:t>l’attenzione</a:t>
            </a:r>
            <a:endParaRPr lang="it-IT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stA="44000" endPos="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0"/>
            <a:ext cx="8135937" cy="65944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CasellaDiTesto 2"/>
          <p:cNvSpPr txBox="1">
            <a:spLocks noChangeArrowheads="1"/>
          </p:cNvSpPr>
          <p:nvPr/>
        </p:nvSpPr>
        <p:spPr bwMode="auto">
          <a:xfrm>
            <a:off x="827088" y="260350"/>
            <a:ext cx="2089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 dirty="0" err="1">
                <a:solidFill>
                  <a:srgbClr val="00B050"/>
                </a:solidFill>
              </a:rPr>
              <a:t>zgcppr</a:t>
            </a:r>
            <a:endParaRPr lang="it-IT" sz="2400" b="1" dirty="0">
              <a:solidFill>
                <a:srgbClr val="00B050"/>
              </a:solidFill>
            </a:endParaRPr>
          </a:p>
        </p:txBody>
      </p:sp>
      <p:sp>
        <p:nvSpPr>
          <p:cNvPr id="6148" name="CasellaDiTesto 3"/>
          <p:cNvSpPr txBox="1">
            <a:spLocks noChangeArrowheads="1"/>
          </p:cNvSpPr>
          <p:nvPr/>
        </p:nvSpPr>
        <p:spPr bwMode="auto">
          <a:xfrm>
            <a:off x="827088" y="2349500"/>
            <a:ext cx="2089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>
                <a:solidFill>
                  <a:srgbClr val="00B050"/>
                </a:solidFill>
              </a:rPr>
              <a:t>cpmg</a:t>
            </a:r>
          </a:p>
        </p:txBody>
      </p:sp>
      <p:sp>
        <p:nvSpPr>
          <p:cNvPr id="6149" name="CasellaDiTesto 4"/>
          <p:cNvSpPr txBox="1">
            <a:spLocks noChangeArrowheads="1"/>
          </p:cNvSpPr>
          <p:nvPr/>
        </p:nvSpPr>
        <p:spPr bwMode="auto">
          <a:xfrm>
            <a:off x="827088" y="4508500"/>
            <a:ext cx="2089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>
                <a:solidFill>
                  <a:srgbClr val="00B050"/>
                </a:solidFill>
              </a:rPr>
              <a:t>led</a:t>
            </a:r>
          </a:p>
        </p:txBody>
      </p:sp>
      <p:sp>
        <p:nvSpPr>
          <p:cNvPr id="6" name="CasellaDiTesto 2"/>
          <p:cNvSpPr txBox="1">
            <a:spLocks noChangeArrowheads="1"/>
          </p:cNvSpPr>
          <p:nvPr/>
        </p:nvSpPr>
        <p:spPr bwMode="auto">
          <a:xfrm>
            <a:off x="1907704" y="0"/>
            <a:ext cx="2089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 dirty="0" err="1" smtClean="0">
                <a:solidFill>
                  <a:srgbClr val="00B050"/>
                </a:solidFill>
              </a:rPr>
              <a:t>Flavedo</a:t>
            </a:r>
            <a:r>
              <a:rPr lang="it-IT" sz="2400" b="1" dirty="0" smtClean="0">
                <a:solidFill>
                  <a:srgbClr val="00B050"/>
                </a:solidFill>
              </a:rPr>
              <a:t> cedro</a:t>
            </a:r>
            <a:endParaRPr lang="it-IT" sz="2400" b="1" dirty="0">
              <a:solidFill>
                <a:srgbClr val="00B050"/>
              </a:solidFill>
            </a:endParaRPr>
          </a:p>
        </p:txBody>
      </p:sp>
      <p:cxnSp>
        <p:nvCxnSpPr>
          <p:cNvPr id="7" name="Connettore 2 6"/>
          <p:cNvCxnSpPr/>
          <p:nvPr/>
        </p:nvCxnSpPr>
        <p:spPr>
          <a:xfrm>
            <a:off x="2195736" y="5445224"/>
            <a:ext cx="0" cy="288032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uppo 4"/>
          <p:cNvGrpSpPr>
            <a:grpSpLocks/>
          </p:cNvGrpSpPr>
          <p:nvPr/>
        </p:nvGrpSpPr>
        <p:grpSpPr bwMode="auto">
          <a:xfrm>
            <a:off x="179388" y="1557338"/>
            <a:ext cx="4824412" cy="4535487"/>
            <a:chOff x="1069975" y="98425"/>
            <a:chExt cx="7002463" cy="6659563"/>
          </a:xfrm>
        </p:grpSpPr>
        <p:pic>
          <p:nvPicPr>
            <p:cNvPr id="7172" name="Picture 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9975" y="98425"/>
              <a:ext cx="7002463" cy="6659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3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9975" y="98425"/>
              <a:ext cx="7002463" cy="6659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171" name="CasellaDiTesto 6"/>
          <p:cNvSpPr txBox="1">
            <a:spLocks noChangeArrowheads="1"/>
          </p:cNvSpPr>
          <p:nvPr/>
        </p:nvSpPr>
        <p:spPr bwMode="auto">
          <a:xfrm>
            <a:off x="5292725" y="836613"/>
            <a:ext cx="2663825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800" b="1" dirty="0">
                <a:solidFill>
                  <a:srgbClr val="00B050"/>
                </a:solidFill>
              </a:rPr>
              <a:t>COSY</a:t>
            </a:r>
          </a:p>
          <a:p>
            <a:pPr eaLnBrk="1" hangingPunct="1"/>
            <a:endParaRPr lang="it-IT" sz="2800" b="1" dirty="0">
              <a:solidFill>
                <a:srgbClr val="00B050"/>
              </a:solidFill>
            </a:endParaRPr>
          </a:p>
          <a:p>
            <a:pPr eaLnBrk="1" hangingPunct="1"/>
            <a:r>
              <a:rPr lang="it-IT" sz="2800" b="1" dirty="0">
                <a:solidFill>
                  <a:srgbClr val="00B050"/>
                </a:solidFill>
              </a:rPr>
              <a:t>TOCSY</a:t>
            </a:r>
          </a:p>
          <a:p>
            <a:pPr eaLnBrk="1" hangingPunct="1"/>
            <a:endParaRPr lang="it-IT" sz="2800" b="1" dirty="0">
              <a:solidFill>
                <a:srgbClr val="00B050"/>
              </a:solidFill>
            </a:endParaRPr>
          </a:p>
          <a:p>
            <a:pPr eaLnBrk="1" hangingPunct="1"/>
            <a:r>
              <a:rPr lang="it-IT" sz="2800" b="1" dirty="0">
                <a:solidFill>
                  <a:srgbClr val="00B050"/>
                </a:solidFill>
              </a:rPr>
              <a:t>HSQC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19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43"/>
          <p:cNvGrpSpPr>
            <a:grpSpLocks/>
          </p:cNvGrpSpPr>
          <p:nvPr/>
        </p:nvGrpSpPr>
        <p:grpSpPr bwMode="auto">
          <a:xfrm>
            <a:off x="328613" y="2005013"/>
            <a:ext cx="2865437" cy="2328862"/>
            <a:chOff x="326694" y="2031126"/>
            <a:chExt cx="2866026" cy="2328769"/>
          </a:xfrm>
        </p:grpSpPr>
        <p:pic>
          <p:nvPicPr>
            <p:cNvPr id="17437" name="Immagine 24" descr="Gamma_terpinene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694" y="2064131"/>
              <a:ext cx="723381" cy="17826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38" name="Rettangolo 25"/>
            <p:cNvSpPr>
              <a:spLocks noChangeArrowheads="1"/>
            </p:cNvSpPr>
            <p:nvPr/>
          </p:nvSpPr>
          <p:spPr bwMode="auto">
            <a:xfrm>
              <a:off x="470710" y="3936339"/>
              <a:ext cx="51167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2813"/>
              <a:r>
                <a:rPr lang="it-IT" sz="2000" b="1">
                  <a:solidFill>
                    <a:srgbClr val="00B050"/>
                  </a:solidFill>
                  <a:latin typeface="Symbol" pitchFamily="18" charset="2"/>
                </a:rPr>
                <a:t>g</a:t>
              </a:r>
              <a:r>
                <a:rPr lang="it-IT" sz="2000" b="1">
                  <a:solidFill>
                    <a:srgbClr val="00B050"/>
                  </a:solidFill>
                </a:rPr>
                <a:t>-T</a:t>
              </a:r>
              <a:endParaRPr lang="it-IT" sz="2000"/>
            </a:p>
          </p:txBody>
        </p:sp>
        <p:pic>
          <p:nvPicPr>
            <p:cNvPr id="17439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0372" y="2031126"/>
              <a:ext cx="822348" cy="1943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Rettangolo 15"/>
            <p:cNvSpPr/>
            <p:nvPr/>
          </p:nvSpPr>
          <p:spPr>
            <a:xfrm>
              <a:off x="2625867" y="3959861"/>
              <a:ext cx="293747" cy="4000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000" b="1" dirty="0">
                  <a:solidFill>
                    <a:srgbClr val="00B050"/>
                  </a:solidFill>
                  <a:latin typeface="+mj-lt"/>
                  <a:cs typeface="+mn-cs"/>
                </a:rPr>
                <a:t>L</a:t>
              </a:r>
              <a:endParaRPr lang="it-IT" sz="2000" dirty="0">
                <a:latin typeface="+mj-lt"/>
                <a:cs typeface="+mn-cs"/>
              </a:endParaRPr>
            </a:p>
          </p:txBody>
        </p:sp>
      </p:grpSp>
      <p:grpSp>
        <p:nvGrpSpPr>
          <p:cNvPr id="3" name="Gruppo 45"/>
          <p:cNvGrpSpPr>
            <a:grpSpLocks/>
          </p:cNvGrpSpPr>
          <p:nvPr/>
        </p:nvGrpSpPr>
        <p:grpSpPr bwMode="auto">
          <a:xfrm>
            <a:off x="2357438" y="188913"/>
            <a:ext cx="982662" cy="1727200"/>
            <a:chOff x="2358130" y="188640"/>
            <a:chExt cx="982412" cy="1728192"/>
          </a:xfrm>
        </p:grpSpPr>
        <p:sp>
          <p:nvSpPr>
            <p:cNvPr id="17435" name="Rettangolo 23"/>
            <p:cNvSpPr>
              <a:spLocks noChangeArrowheads="1"/>
            </p:cNvSpPr>
            <p:nvPr/>
          </p:nvSpPr>
          <p:spPr bwMode="auto">
            <a:xfrm>
              <a:off x="2486934" y="1516722"/>
              <a:ext cx="54053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2813"/>
              <a:r>
                <a:rPr lang="it-IT" sz="2000" b="1">
                  <a:solidFill>
                    <a:srgbClr val="00B050"/>
                  </a:solidFill>
                  <a:latin typeface="Symbol" pitchFamily="18" charset="2"/>
                </a:rPr>
                <a:t>b</a:t>
              </a:r>
              <a:r>
                <a:rPr lang="it-IT" sz="2000" b="1">
                  <a:solidFill>
                    <a:srgbClr val="00B050"/>
                  </a:solidFill>
                </a:rPr>
                <a:t>-P</a:t>
              </a:r>
              <a:endParaRPr lang="it-IT" sz="2000"/>
            </a:p>
          </p:txBody>
        </p:sp>
        <p:pic>
          <p:nvPicPr>
            <p:cNvPr id="17436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8130" y="188640"/>
              <a:ext cx="982412" cy="1367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uppo 46"/>
          <p:cNvGrpSpPr>
            <a:grpSpLocks/>
          </p:cNvGrpSpPr>
          <p:nvPr/>
        </p:nvGrpSpPr>
        <p:grpSpPr bwMode="auto">
          <a:xfrm>
            <a:off x="192088" y="260350"/>
            <a:ext cx="1176337" cy="1624013"/>
            <a:chOff x="192080" y="260648"/>
            <a:chExt cx="1176634" cy="1624246"/>
          </a:xfrm>
        </p:grpSpPr>
        <p:sp>
          <p:nvSpPr>
            <p:cNvPr id="17433" name="Rettangolo 22"/>
            <p:cNvSpPr>
              <a:spLocks noChangeArrowheads="1"/>
            </p:cNvSpPr>
            <p:nvPr/>
          </p:nvSpPr>
          <p:spPr bwMode="auto">
            <a:xfrm>
              <a:off x="413394" y="1484784"/>
              <a:ext cx="56137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2813"/>
              <a:r>
                <a:rPr lang="it-IT" sz="2000" b="1">
                  <a:solidFill>
                    <a:srgbClr val="00B050"/>
                  </a:solidFill>
                  <a:latin typeface="Symbol" pitchFamily="18" charset="2"/>
                </a:rPr>
                <a:t>a</a:t>
              </a:r>
              <a:r>
                <a:rPr lang="it-IT" sz="2000" b="1">
                  <a:solidFill>
                    <a:srgbClr val="00B050"/>
                  </a:solidFill>
                </a:rPr>
                <a:t>-P</a:t>
              </a:r>
              <a:endParaRPr lang="it-IT" sz="2000"/>
            </a:p>
          </p:txBody>
        </p:sp>
        <p:pic>
          <p:nvPicPr>
            <p:cNvPr id="17434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080" y="260648"/>
              <a:ext cx="1176634" cy="1398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uppo 44"/>
          <p:cNvGrpSpPr>
            <a:grpSpLocks/>
          </p:cNvGrpSpPr>
          <p:nvPr/>
        </p:nvGrpSpPr>
        <p:grpSpPr bwMode="auto">
          <a:xfrm>
            <a:off x="339725" y="4365625"/>
            <a:ext cx="2789238" cy="2303463"/>
            <a:chOff x="340149" y="4365105"/>
            <a:chExt cx="2788332" cy="2304255"/>
          </a:xfrm>
        </p:grpSpPr>
        <p:pic>
          <p:nvPicPr>
            <p:cNvPr id="17429" name="Picture 7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149" y="4365105"/>
              <a:ext cx="728660" cy="1944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Rettangolo 19"/>
            <p:cNvSpPr/>
            <p:nvPr/>
          </p:nvSpPr>
          <p:spPr>
            <a:xfrm>
              <a:off x="2414338" y="6165949"/>
              <a:ext cx="683990" cy="4001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l-GR" sz="2000" b="1" dirty="0">
                  <a:solidFill>
                    <a:srgbClr val="00B050"/>
                  </a:solidFill>
                  <a:latin typeface="+mj-lt"/>
                  <a:cs typeface="+mn-cs"/>
                </a:rPr>
                <a:t>α</a:t>
              </a:r>
              <a:r>
                <a:rPr lang="it-IT" sz="2000" b="1" dirty="0">
                  <a:solidFill>
                    <a:srgbClr val="00B050"/>
                  </a:solidFill>
                  <a:latin typeface="+mj-lt"/>
                  <a:cs typeface="+mn-cs"/>
                </a:rPr>
                <a:t>-</a:t>
              </a:r>
              <a:r>
                <a:rPr lang="it-IT" sz="2000" b="1" dirty="0" err="1">
                  <a:solidFill>
                    <a:srgbClr val="00B050"/>
                  </a:solidFill>
                  <a:latin typeface="+mj-lt"/>
                  <a:cs typeface="+mn-cs"/>
                </a:rPr>
                <a:t>Th</a:t>
              </a:r>
              <a:endParaRPr lang="it-IT" sz="2000" dirty="0">
                <a:latin typeface="+mj-lt"/>
                <a:cs typeface="+mn-cs"/>
              </a:endParaRPr>
            </a:p>
          </p:txBody>
        </p:sp>
        <p:pic>
          <p:nvPicPr>
            <p:cNvPr id="17431" name="Picture 8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5308" y="4381936"/>
              <a:ext cx="803173" cy="1785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Rettangolo 21"/>
            <p:cNvSpPr/>
            <p:nvPr/>
          </p:nvSpPr>
          <p:spPr>
            <a:xfrm>
              <a:off x="543283" y="6269172"/>
              <a:ext cx="306288" cy="4001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000" b="1" dirty="0">
                  <a:solidFill>
                    <a:srgbClr val="00B050"/>
                  </a:solidFill>
                  <a:latin typeface="+mj-lt"/>
                  <a:cs typeface="+mn-cs"/>
                </a:rPr>
                <a:t>S</a:t>
              </a:r>
              <a:endParaRPr lang="it-IT" sz="2000" dirty="0">
                <a:latin typeface="+mj-lt"/>
                <a:cs typeface="+mn-cs"/>
              </a:endParaRPr>
            </a:p>
          </p:txBody>
        </p:sp>
      </p:grpSp>
      <p:grpSp>
        <p:nvGrpSpPr>
          <p:cNvPr id="6" name="Gruppo 40"/>
          <p:cNvGrpSpPr>
            <a:grpSpLocks/>
          </p:cNvGrpSpPr>
          <p:nvPr/>
        </p:nvGrpSpPr>
        <p:grpSpPr bwMode="auto">
          <a:xfrm>
            <a:off x="5665788" y="46038"/>
            <a:ext cx="2921000" cy="2500312"/>
            <a:chOff x="5125930" y="0"/>
            <a:chExt cx="2920801" cy="2501460"/>
          </a:xfrm>
        </p:grpSpPr>
        <p:pic>
          <p:nvPicPr>
            <p:cNvPr id="17425" name="Picture 9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25930" y="0"/>
              <a:ext cx="835870" cy="1959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6" name="Rettangolo 28"/>
            <p:cNvSpPr>
              <a:spLocks noChangeArrowheads="1"/>
            </p:cNvSpPr>
            <p:nvPr/>
          </p:nvSpPr>
          <p:spPr bwMode="auto">
            <a:xfrm>
              <a:off x="5276111" y="2007818"/>
              <a:ext cx="466364" cy="493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2813"/>
              <a:r>
                <a:rPr lang="it-IT" sz="2000" b="1">
                  <a:solidFill>
                    <a:srgbClr val="00B050"/>
                  </a:solidFill>
                </a:rPr>
                <a:t>M</a:t>
              </a:r>
              <a:endParaRPr lang="it-IT" sz="2000"/>
            </a:p>
          </p:txBody>
        </p:sp>
        <p:pic>
          <p:nvPicPr>
            <p:cNvPr id="17427" name="Picture 10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1497" y="135610"/>
              <a:ext cx="1395234" cy="179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8" name="Rettangolo 30"/>
            <p:cNvSpPr>
              <a:spLocks noChangeArrowheads="1"/>
            </p:cNvSpPr>
            <p:nvPr/>
          </p:nvSpPr>
          <p:spPr bwMode="auto">
            <a:xfrm>
              <a:off x="6834463" y="1935810"/>
              <a:ext cx="34817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2813"/>
              <a:r>
                <a:rPr lang="it-IT" sz="2000" b="1">
                  <a:solidFill>
                    <a:srgbClr val="00B050"/>
                  </a:solidFill>
                </a:rPr>
                <a:t>G</a:t>
              </a:r>
              <a:endParaRPr lang="it-IT" sz="2000"/>
            </a:p>
          </p:txBody>
        </p:sp>
      </p:grpSp>
      <p:grpSp>
        <p:nvGrpSpPr>
          <p:cNvPr id="7" name="Gruppo 39"/>
          <p:cNvGrpSpPr>
            <a:grpSpLocks/>
          </p:cNvGrpSpPr>
          <p:nvPr/>
        </p:nvGrpSpPr>
        <p:grpSpPr bwMode="auto">
          <a:xfrm>
            <a:off x="3665538" y="2147888"/>
            <a:ext cx="2962275" cy="2293937"/>
            <a:chOff x="5147817" y="2779090"/>
            <a:chExt cx="2962092" cy="2293134"/>
          </a:xfrm>
        </p:grpSpPr>
        <p:pic>
          <p:nvPicPr>
            <p:cNvPr id="17421" name="Picture 12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7817" y="2779090"/>
              <a:ext cx="1098714" cy="1861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2" name="Rettangolo 32"/>
            <p:cNvSpPr>
              <a:spLocks noChangeArrowheads="1"/>
            </p:cNvSpPr>
            <p:nvPr/>
          </p:nvSpPr>
          <p:spPr bwMode="auto">
            <a:xfrm>
              <a:off x="5348527" y="4672114"/>
              <a:ext cx="3529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2813"/>
              <a:r>
                <a:rPr lang="it-IT" sz="2000" b="1">
                  <a:solidFill>
                    <a:srgbClr val="00B050"/>
                  </a:solidFill>
                </a:rPr>
                <a:t>N</a:t>
              </a:r>
              <a:endParaRPr lang="it-IT" sz="2000"/>
            </a:p>
          </p:txBody>
        </p:sp>
        <p:pic>
          <p:nvPicPr>
            <p:cNvPr id="17423" name="Picture 13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90446" y="2799906"/>
              <a:ext cx="1419463" cy="1825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4" name="Rettangolo 34"/>
            <p:cNvSpPr>
              <a:spLocks noChangeArrowheads="1"/>
            </p:cNvSpPr>
            <p:nvPr/>
          </p:nvSpPr>
          <p:spPr bwMode="auto">
            <a:xfrm>
              <a:off x="6899813" y="4651423"/>
              <a:ext cx="32092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2813"/>
              <a:r>
                <a:rPr lang="it-IT" sz="2000" b="1">
                  <a:solidFill>
                    <a:srgbClr val="00B050"/>
                  </a:solidFill>
                </a:rPr>
                <a:t>C</a:t>
              </a:r>
              <a:endParaRPr lang="it-IT" sz="2000"/>
            </a:p>
          </p:txBody>
        </p:sp>
      </p:grpSp>
      <p:grpSp>
        <p:nvGrpSpPr>
          <p:cNvPr id="8" name="Gruppo 41"/>
          <p:cNvGrpSpPr>
            <a:grpSpLocks/>
          </p:cNvGrpSpPr>
          <p:nvPr/>
        </p:nvGrpSpPr>
        <p:grpSpPr bwMode="auto">
          <a:xfrm>
            <a:off x="5220072" y="4509120"/>
            <a:ext cx="3708028" cy="2283792"/>
            <a:chOff x="5102430" y="5357158"/>
            <a:chExt cx="3840819" cy="2451370"/>
          </a:xfrm>
        </p:grpSpPr>
        <p:pic>
          <p:nvPicPr>
            <p:cNvPr id="17417" name="Picture 16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2430" y="5392194"/>
              <a:ext cx="1648157" cy="1958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8" name="Picture 17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22595" y="5357158"/>
              <a:ext cx="2120654" cy="19935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9" name="Rettangolo 37"/>
            <p:cNvSpPr>
              <a:spLocks noChangeArrowheads="1"/>
            </p:cNvSpPr>
            <p:nvPr/>
          </p:nvSpPr>
          <p:spPr bwMode="auto">
            <a:xfrm>
              <a:off x="5238419" y="7408418"/>
              <a:ext cx="48282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2813"/>
              <a:r>
                <a:rPr lang="it-IT" sz="2000" b="1">
                  <a:solidFill>
                    <a:srgbClr val="00B050"/>
                  </a:solidFill>
                </a:rPr>
                <a:t>Ne</a:t>
              </a:r>
              <a:endParaRPr lang="it-IT" sz="2000"/>
            </a:p>
          </p:txBody>
        </p:sp>
        <p:sp>
          <p:nvSpPr>
            <p:cNvPr id="17420" name="Rettangolo 38"/>
            <p:cNvSpPr>
              <a:spLocks noChangeArrowheads="1"/>
            </p:cNvSpPr>
            <p:nvPr/>
          </p:nvSpPr>
          <p:spPr bwMode="auto">
            <a:xfrm>
              <a:off x="6973669" y="7368348"/>
              <a:ext cx="47801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2813"/>
              <a:r>
                <a:rPr lang="it-IT" sz="2000" b="1">
                  <a:solidFill>
                    <a:srgbClr val="00B050"/>
                  </a:solidFill>
                </a:rPr>
                <a:t>Ge</a:t>
              </a:r>
              <a:endParaRPr lang="it-IT" sz="20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15888"/>
            <a:ext cx="8650288" cy="3241675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429000"/>
            <a:ext cx="8642350" cy="3232150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Immagine 7" descr="limone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620713"/>
            <a:ext cx="12573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CasellaDiTesto 8"/>
          <p:cNvSpPr txBox="1">
            <a:spLocks noChangeArrowheads="1"/>
          </p:cNvSpPr>
          <p:nvPr/>
        </p:nvSpPr>
        <p:spPr bwMode="auto">
          <a:xfrm>
            <a:off x="5902325" y="115888"/>
            <a:ext cx="182563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L</a:t>
            </a:r>
          </a:p>
        </p:txBody>
      </p:sp>
      <p:sp>
        <p:nvSpPr>
          <p:cNvPr id="8198" name="CasellaDiTesto 9"/>
          <p:cNvSpPr txBox="1">
            <a:spLocks noChangeArrowheads="1"/>
          </p:cNvSpPr>
          <p:nvPr/>
        </p:nvSpPr>
        <p:spPr bwMode="auto">
          <a:xfrm>
            <a:off x="7164388" y="1949450"/>
            <a:ext cx="7715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  <a:latin typeface="Symbol" pitchFamily="18" charset="2"/>
              </a:rPr>
              <a:t>b</a:t>
            </a:r>
            <a:r>
              <a:rPr lang="it-IT" sz="2000" b="1">
                <a:solidFill>
                  <a:srgbClr val="00B050"/>
                </a:solidFill>
              </a:rPr>
              <a:t>-P</a:t>
            </a:r>
          </a:p>
        </p:txBody>
      </p:sp>
      <p:sp>
        <p:nvSpPr>
          <p:cNvPr id="8199" name="CasellaDiTesto 10"/>
          <p:cNvSpPr txBox="1">
            <a:spLocks noChangeArrowheads="1"/>
          </p:cNvSpPr>
          <p:nvPr/>
        </p:nvSpPr>
        <p:spPr bwMode="auto">
          <a:xfrm>
            <a:off x="6410325" y="1876425"/>
            <a:ext cx="7540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  <a:latin typeface="Symbol" pitchFamily="18" charset="2"/>
              </a:rPr>
              <a:t>b</a:t>
            </a:r>
            <a:r>
              <a:rPr lang="it-IT" sz="2000" b="1">
                <a:solidFill>
                  <a:srgbClr val="00B050"/>
                </a:solidFill>
              </a:rPr>
              <a:t>-P</a:t>
            </a:r>
          </a:p>
        </p:txBody>
      </p:sp>
      <p:sp>
        <p:nvSpPr>
          <p:cNvPr id="8200" name="CasellaDiTesto 11"/>
          <p:cNvSpPr txBox="1">
            <a:spLocks noChangeArrowheads="1"/>
          </p:cNvSpPr>
          <p:nvPr/>
        </p:nvSpPr>
        <p:spPr bwMode="auto">
          <a:xfrm>
            <a:off x="6848475" y="1731963"/>
            <a:ext cx="892175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  <a:latin typeface="Symbol" pitchFamily="18" charset="2"/>
              </a:rPr>
              <a:t>g</a:t>
            </a:r>
            <a:r>
              <a:rPr lang="it-IT" sz="2000" b="1">
                <a:solidFill>
                  <a:srgbClr val="00B050"/>
                </a:solidFill>
              </a:rPr>
              <a:t>-T</a:t>
            </a:r>
          </a:p>
        </p:txBody>
      </p:sp>
      <p:sp>
        <p:nvSpPr>
          <p:cNvPr id="8201" name="CasellaDiTesto 12"/>
          <p:cNvSpPr txBox="1">
            <a:spLocks noChangeArrowheads="1"/>
          </p:cNvSpPr>
          <p:nvPr/>
        </p:nvSpPr>
        <p:spPr bwMode="auto">
          <a:xfrm>
            <a:off x="4592638" y="2203450"/>
            <a:ext cx="6270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  <a:latin typeface="Symbol" pitchFamily="18" charset="2"/>
              </a:rPr>
              <a:t>g</a:t>
            </a:r>
            <a:r>
              <a:rPr lang="it-IT" sz="2000" b="1">
                <a:solidFill>
                  <a:srgbClr val="00B050"/>
                </a:solidFill>
              </a:rPr>
              <a:t>-T</a:t>
            </a:r>
          </a:p>
        </p:txBody>
      </p:sp>
      <p:sp>
        <p:nvSpPr>
          <p:cNvPr id="8202" name="CasellaDiTesto 14"/>
          <p:cNvSpPr txBox="1">
            <a:spLocks noChangeArrowheads="1"/>
          </p:cNvSpPr>
          <p:nvPr/>
        </p:nvSpPr>
        <p:spPr bwMode="auto">
          <a:xfrm>
            <a:off x="5364163" y="1773238"/>
            <a:ext cx="1825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L</a:t>
            </a:r>
          </a:p>
        </p:txBody>
      </p:sp>
      <p:sp>
        <p:nvSpPr>
          <p:cNvPr id="8203" name="CasellaDiTesto 15"/>
          <p:cNvSpPr txBox="1">
            <a:spLocks noChangeArrowheads="1"/>
          </p:cNvSpPr>
          <p:nvPr/>
        </p:nvSpPr>
        <p:spPr bwMode="auto">
          <a:xfrm>
            <a:off x="5626100" y="2068513"/>
            <a:ext cx="180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L</a:t>
            </a:r>
          </a:p>
        </p:txBody>
      </p:sp>
      <p:sp>
        <p:nvSpPr>
          <p:cNvPr id="8204" name="CasellaDiTesto 16"/>
          <p:cNvSpPr txBox="1">
            <a:spLocks noChangeArrowheads="1"/>
          </p:cNvSpPr>
          <p:nvPr/>
        </p:nvSpPr>
        <p:spPr bwMode="auto">
          <a:xfrm>
            <a:off x="5818188" y="2193925"/>
            <a:ext cx="182562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L</a:t>
            </a:r>
          </a:p>
        </p:txBody>
      </p:sp>
      <p:sp>
        <p:nvSpPr>
          <p:cNvPr id="8205" name="CasellaDiTesto 17"/>
          <p:cNvSpPr txBox="1">
            <a:spLocks noChangeArrowheads="1"/>
          </p:cNvSpPr>
          <p:nvPr/>
        </p:nvSpPr>
        <p:spPr bwMode="auto">
          <a:xfrm>
            <a:off x="6227763" y="2276475"/>
            <a:ext cx="242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L</a:t>
            </a:r>
          </a:p>
        </p:txBody>
      </p:sp>
      <p:cxnSp>
        <p:nvCxnSpPr>
          <p:cNvPr id="29" name="Connettore 1 28"/>
          <p:cNvCxnSpPr/>
          <p:nvPr/>
        </p:nvCxnSpPr>
        <p:spPr>
          <a:xfrm flipV="1">
            <a:off x="6659563" y="2443163"/>
            <a:ext cx="0" cy="193675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1 34"/>
          <p:cNvCxnSpPr/>
          <p:nvPr/>
        </p:nvCxnSpPr>
        <p:spPr>
          <a:xfrm flipV="1">
            <a:off x="6246813" y="2276475"/>
            <a:ext cx="0" cy="404813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08" name="CasellaDiTesto 37"/>
          <p:cNvSpPr txBox="1">
            <a:spLocks noChangeArrowheads="1"/>
          </p:cNvSpPr>
          <p:nvPr/>
        </p:nvSpPr>
        <p:spPr bwMode="auto">
          <a:xfrm>
            <a:off x="6054725" y="268288"/>
            <a:ext cx="182563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L</a:t>
            </a:r>
          </a:p>
        </p:txBody>
      </p:sp>
      <p:sp>
        <p:nvSpPr>
          <p:cNvPr id="8209" name="CasellaDiTesto 38"/>
          <p:cNvSpPr txBox="1">
            <a:spLocks noChangeArrowheads="1"/>
          </p:cNvSpPr>
          <p:nvPr/>
        </p:nvSpPr>
        <p:spPr bwMode="auto">
          <a:xfrm>
            <a:off x="1692275" y="1628775"/>
            <a:ext cx="180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L</a:t>
            </a:r>
          </a:p>
        </p:txBody>
      </p:sp>
      <p:sp>
        <p:nvSpPr>
          <p:cNvPr id="8210" name="CasellaDiTesto 39"/>
          <p:cNvSpPr txBox="1">
            <a:spLocks noChangeArrowheads="1"/>
          </p:cNvSpPr>
          <p:nvPr/>
        </p:nvSpPr>
        <p:spPr bwMode="auto">
          <a:xfrm>
            <a:off x="755650" y="1989138"/>
            <a:ext cx="1825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L</a:t>
            </a:r>
          </a:p>
        </p:txBody>
      </p:sp>
      <p:sp>
        <p:nvSpPr>
          <p:cNvPr id="8211" name="CasellaDiTesto 41"/>
          <p:cNvSpPr txBox="1">
            <a:spLocks noChangeArrowheads="1"/>
          </p:cNvSpPr>
          <p:nvPr/>
        </p:nvSpPr>
        <p:spPr bwMode="auto">
          <a:xfrm>
            <a:off x="611188" y="1700213"/>
            <a:ext cx="6270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  <a:latin typeface="Symbol" pitchFamily="18" charset="2"/>
              </a:rPr>
              <a:t>g</a:t>
            </a:r>
            <a:r>
              <a:rPr lang="it-IT" sz="2000" b="1">
                <a:solidFill>
                  <a:srgbClr val="00B050"/>
                </a:solidFill>
              </a:rPr>
              <a:t>-T</a:t>
            </a:r>
          </a:p>
        </p:txBody>
      </p:sp>
      <p:sp>
        <p:nvSpPr>
          <p:cNvPr id="8212" name="CasellaDiTesto 42"/>
          <p:cNvSpPr txBox="1">
            <a:spLocks noChangeArrowheads="1"/>
          </p:cNvSpPr>
          <p:nvPr/>
        </p:nvSpPr>
        <p:spPr bwMode="auto">
          <a:xfrm>
            <a:off x="1692275" y="2205038"/>
            <a:ext cx="7715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  <a:latin typeface="Symbol" pitchFamily="18" charset="2"/>
              </a:rPr>
              <a:t>b</a:t>
            </a:r>
            <a:r>
              <a:rPr lang="it-IT" sz="2000" b="1">
                <a:solidFill>
                  <a:srgbClr val="00B050"/>
                </a:solidFill>
              </a:rPr>
              <a:t>-P</a:t>
            </a:r>
          </a:p>
        </p:txBody>
      </p:sp>
      <p:sp>
        <p:nvSpPr>
          <p:cNvPr id="21" name="Parentesi graffa chiusa 20"/>
          <p:cNvSpPr/>
          <p:nvPr/>
        </p:nvSpPr>
        <p:spPr>
          <a:xfrm rot="16200000">
            <a:off x="2835276" y="3878262"/>
            <a:ext cx="423862" cy="1846263"/>
          </a:xfrm>
          <a:prstGeom prst="rightBrace">
            <a:avLst>
              <a:gd name="adj1" fmla="val 29389"/>
              <a:gd name="adj2" fmla="val 50000"/>
            </a:avLst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8214" name="CasellaDiTesto 21"/>
          <p:cNvSpPr txBox="1">
            <a:spLocks noChangeArrowheads="1"/>
          </p:cNvSpPr>
          <p:nvPr/>
        </p:nvSpPr>
        <p:spPr bwMode="auto">
          <a:xfrm>
            <a:off x="2622550" y="4110038"/>
            <a:ext cx="8477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b="1">
                <a:solidFill>
                  <a:srgbClr val="00B050"/>
                </a:solidFill>
              </a:rPr>
              <a:t>sugars</a:t>
            </a:r>
          </a:p>
        </p:txBody>
      </p:sp>
      <p:sp>
        <p:nvSpPr>
          <p:cNvPr id="8215" name="CasellaDiTesto 22"/>
          <p:cNvSpPr txBox="1">
            <a:spLocks noChangeArrowheads="1"/>
          </p:cNvSpPr>
          <p:nvPr/>
        </p:nvSpPr>
        <p:spPr bwMode="auto">
          <a:xfrm>
            <a:off x="3995738" y="2244725"/>
            <a:ext cx="719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b="1">
                <a:solidFill>
                  <a:srgbClr val="00B050"/>
                </a:solidFill>
              </a:rPr>
              <a:t>Asn</a:t>
            </a:r>
          </a:p>
        </p:txBody>
      </p:sp>
      <p:sp>
        <p:nvSpPr>
          <p:cNvPr id="8216" name="CasellaDiTesto 23"/>
          <p:cNvSpPr txBox="1">
            <a:spLocks noChangeArrowheads="1"/>
          </p:cNvSpPr>
          <p:nvPr/>
        </p:nvSpPr>
        <p:spPr bwMode="auto">
          <a:xfrm>
            <a:off x="611188" y="5403850"/>
            <a:ext cx="719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l-GR" b="1">
                <a:solidFill>
                  <a:srgbClr val="00B050"/>
                </a:solidFill>
              </a:rPr>
              <a:t>α</a:t>
            </a:r>
            <a:r>
              <a:rPr lang="it-IT" b="1">
                <a:solidFill>
                  <a:srgbClr val="00B050"/>
                </a:solidFill>
              </a:rPr>
              <a:t>-Glc</a:t>
            </a:r>
          </a:p>
        </p:txBody>
      </p:sp>
      <p:sp>
        <p:nvSpPr>
          <p:cNvPr id="8217" name="CasellaDiTesto 24"/>
          <p:cNvSpPr txBox="1">
            <a:spLocks noChangeArrowheads="1"/>
          </p:cNvSpPr>
          <p:nvPr/>
        </p:nvSpPr>
        <p:spPr bwMode="auto">
          <a:xfrm>
            <a:off x="250825" y="5435600"/>
            <a:ext cx="7207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b="1" dirty="0" err="1">
                <a:solidFill>
                  <a:srgbClr val="00B050"/>
                </a:solidFill>
              </a:rPr>
              <a:t>Suc</a:t>
            </a:r>
            <a:endParaRPr lang="it-IT" b="1" dirty="0">
              <a:solidFill>
                <a:srgbClr val="00B050"/>
              </a:solidFill>
            </a:endParaRPr>
          </a:p>
        </p:txBody>
      </p:sp>
      <p:sp>
        <p:nvSpPr>
          <p:cNvPr id="8218" name="CasellaDiTesto 25"/>
          <p:cNvSpPr txBox="1">
            <a:spLocks noChangeArrowheads="1"/>
          </p:cNvSpPr>
          <p:nvPr/>
        </p:nvSpPr>
        <p:spPr bwMode="auto">
          <a:xfrm>
            <a:off x="1404938" y="5364163"/>
            <a:ext cx="7191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l-GR" b="1">
                <a:solidFill>
                  <a:srgbClr val="00B050"/>
                </a:solidFill>
              </a:rPr>
              <a:t>β</a:t>
            </a:r>
            <a:r>
              <a:rPr lang="it-IT" b="1">
                <a:solidFill>
                  <a:srgbClr val="00B050"/>
                </a:solidFill>
              </a:rPr>
              <a:t>-Glc</a:t>
            </a:r>
          </a:p>
        </p:txBody>
      </p:sp>
      <p:sp>
        <p:nvSpPr>
          <p:cNvPr id="27" name="Parentesi graffa chiusa 26"/>
          <p:cNvSpPr/>
          <p:nvPr/>
        </p:nvSpPr>
        <p:spPr>
          <a:xfrm rot="16200000">
            <a:off x="5872163" y="3505200"/>
            <a:ext cx="423862" cy="3887788"/>
          </a:xfrm>
          <a:prstGeom prst="rightBrace">
            <a:avLst>
              <a:gd name="adj1" fmla="val 29389"/>
              <a:gd name="adj2" fmla="val 50000"/>
            </a:avLst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8220" name="CasellaDiTesto 27"/>
          <p:cNvSpPr txBox="1">
            <a:spLocks noChangeArrowheads="1"/>
          </p:cNvSpPr>
          <p:nvPr/>
        </p:nvSpPr>
        <p:spPr bwMode="auto">
          <a:xfrm>
            <a:off x="5667375" y="4900613"/>
            <a:ext cx="8493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b="1">
                <a:solidFill>
                  <a:srgbClr val="00B050"/>
                </a:solidFill>
              </a:rPr>
              <a:t>wax</a:t>
            </a:r>
          </a:p>
        </p:txBody>
      </p:sp>
      <p:sp>
        <p:nvSpPr>
          <p:cNvPr id="30" name="CasellaDiTesto 24"/>
          <p:cNvSpPr txBox="1">
            <a:spLocks noChangeArrowheads="1"/>
          </p:cNvSpPr>
          <p:nvPr/>
        </p:nvSpPr>
        <p:spPr bwMode="auto">
          <a:xfrm>
            <a:off x="3923928" y="260648"/>
            <a:ext cx="19442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400" b="1" dirty="0" err="1" smtClean="0">
                <a:solidFill>
                  <a:srgbClr val="00B050"/>
                </a:solidFill>
              </a:rPr>
              <a:t>Flavedo</a:t>
            </a:r>
            <a:endParaRPr lang="it-IT" sz="2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Immagin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295275"/>
            <a:ext cx="4319587" cy="6480175"/>
          </a:xfrm>
          <a:prstGeom prst="rect">
            <a:avLst/>
          </a:prstGeom>
          <a:noFill/>
          <a:ln w="7620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219" name="Gruppo 3"/>
          <p:cNvGrpSpPr>
            <a:grpSpLocks/>
          </p:cNvGrpSpPr>
          <p:nvPr/>
        </p:nvGrpSpPr>
        <p:grpSpPr bwMode="auto">
          <a:xfrm>
            <a:off x="107950" y="260350"/>
            <a:ext cx="5907088" cy="6480175"/>
            <a:chOff x="697040" y="9115600"/>
            <a:chExt cx="9416385" cy="9832848"/>
          </a:xfrm>
        </p:grpSpPr>
        <p:pic>
          <p:nvPicPr>
            <p:cNvPr id="9227" name="Immagine 4"/>
            <p:cNvPicPr preferRelativeResize="0"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7040" y="9115600"/>
              <a:ext cx="6885432" cy="9832848"/>
            </a:xfrm>
            <a:prstGeom prst="rect">
              <a:avLst/>
            </a:prstGeom>
            <a:noFill/>
            <a:ln w="76200">
              <a:solidFill>
                <a:srgbClr val="00B050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28" name="Immagine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0697" y="12624074"/>
              <a:ext cx="1104850" cy="1760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9" name="CasellaDiTesto 6"/>
            <p:cNvSpPr txBox="1">
              <a:spLocks noChangeArrowheads="1"/>
            </p:cNvSpPr>
            <p:nvPr/>
          </p:nvSpPr>
          <p:spPr bwMode="auto">
            <a:xfrm>
              <a:off x="1362507" y="9229493"/>
              <a:ext cx="943040" cy="607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</a:rPr>
                <a:t>olio</a:t>
              </a:r>
            </a:p>
          </p:txBody>
        </p:sp>
        <p:sp>
          <p:nvSpPr>
            <p:cNvPr id="9230" name="CasellaDiTesto 7"/>
            <p:cNvSpPr txBox="1">
              <a:spLocks noChangeArrowheads="1"/>
            </p:cNvSpPr>
            <p:nvPr/>
          </p:nvSpPr>
          <p:spPr bwMode="auto">
            <a:xfrm>
              <a:off x="926580" y="12243590"/>
              <a:ext cx="1606779" cy="607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</a:rPr>
                <a:t>flavedo</a:t>
              </a:r>
            </a:p>
          </p:txBody>
        </p:sp>
        <p:sp>
          <p:nvSpPr>
            <p:cNvPr id="9231" name="CasellaDiTesto 8"/>
            <p:cNvSpPr txBox="1">
              <a:spLocks noChangeArrowheads="1"/>
            </p:cNvSpPr>
            <p:nvPr/>
          </p:nvSpPr>
          <p:spPr bwMode="auto">
            <a:xfrm>
              <a:off x="989068" y="15814908"/>
              <a:ext cx="1773831" cy="607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</a:rPr>
                <a:t>albedo</a:t>
              </a:r>
            </a:p>
          </p:txBody>
        </p:sp>
        <p:sp>
          <p:nvSpPr>
            <p:cNvPr id="9232" name="CasellaDiTesto 66"/>
            <p:cNvSpPr txBox="1">
              <a:spLocks noChangeArrowheads="1"/>
            </p:cNvSpPr>
            <p:nvPr/>
          </p:nvSpPr>
          <p:spPr bwMode="auto">
            <a:xfrm>
              <a:off x="8339594" y="15983072"/>
              <a:ext cx="1773831" cy="607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2000" b="1">
                  <a:solidFill>
                    <a:srgbClr val="00B050"/>
                  </a:solidFill>
                </a:rPr>
                <a:t>albedo</a:t>
              </a:r>
            </a:p>
          </p:txBody>
        </p:sp>
      </p:grpSp>
      <p:pic>
        <p:nvPicPr>
          <p:cNvPr id="9220" name="Picture 4" descr="http://www.diegovisalli.com/1991/4550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5925" y="2573338"/>
            <a:ext cx="877888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CasellaDiTesto 51"/>
          <p:cNvSpPr txBox="1">
            <a:spLocks noChangeArrowheads="1"/>
          </p:cNvSpPr>
          <p:nvPr/>
        </p:nvSpPr>
        <p:spPr bwMode="auto">
          <a:xfrm>
            <a:off x="4887913" y="334963"/>
            <a:ext cx="6207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olio</a:t>
            </a:r>
          </a:p>
        </p:txBody>
      </p:sp>
      <p:sp>
        <p:nvSpPr>
          <p:cNvPr id="9222" name="CasellaDiTesto 65"/>
          <p:cNvSpPr txBox="1">
            <a:spLocks noChangeArrowheads="1"/>
          </p:cNvSpPr>
          <p:nvPr/>
        </p:nvSpPr>
        <p:spPr bwMode="auto">
          <a:xfrm>
            <a:off x="4867275" y="2373313"/>
            <a:ext cx="10080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it-IT" sz="2000" b="1">
                <a:solidFill>
                  <a:srgbClr val="00B050"/>
                </a:solidFill>
              </a:rPr>
              <a:t>flavedo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0" y="0"/>
            <a:ext cx="4500563" cy="242093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4" name="Rettangolo 13"/>
          <p:cNvSpPr/>
          <p:nvPr/>
        </p:nvSpPr>
        <p:spPr>
          <a:xfrm>
            <a:off x="4643438" y="0"/>
            <a:ext cx="4500562" cy="242093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5" name="Ovale 14"/>
          <p:cNvSpPr/>
          <p:nvPr/>
        </p:nvSpPr>
        <p:spPr>
          <a:xfrm>
            <a:off x="827088" y="2708275"/>
            <a:ext cx="1296987" cy="381635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6" name="Ovale 15"/>
          <p:cNvSpPr/>
          <p:nvPr/>
        </p:nvSpPr>
        <p:spPr>
          <a:xfrm>
            <a:off x="5508625" y="2860675"/>
            <a:ext cx="1295400" cy="381635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1228</Words>
  <Application>Microsoft Office PowerPoint</Application>
  <PresentationFormat>Presentazione su schermo (4:3)</PresentationFormat>
  <Paragraphs>472</Paragraphs>
  <Slides>42</Slides>
  <Notes>26</Notes>
  <HiddenSlides>2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42</vt:i4>
      </vt:variant>
    </vt:vector>
  </HeadingPairs>
  <TitlesOfParts>
    <vt:vector size="44" baseType="lpstr">
      <vt:lpstr>Tema di Office</vt:lpstr>
      <vt:lpstr>ChemSketch</vt:lpstr>
      <vt:lpstr>Applicazioni dell’HR-MAS NMR all’analisi di campioni vegetali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Applicazioni dell’HR-MAS NMR all’analisi di campioni vegetali</dc:title>
  <dc:creator>Adele Mucci</dc:creator>
  <cp:lastModifiedBy>Adele Mucci</cp:lastModifiedBy>
  <cp:revision>190</cp:revision>
  <dcterms:created xsi:type="dcterms:W3CDTF">2012-05-31T13:30:20Z</dcterms:created>
  <dcterms:modified xsi:type="dcterms:W3CDTF">2012-07-08T19:49:22Z</dcterms:modified>
</cp:coreProperties>
</file>