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95" r:id="rId3"/>
    <p:sldId id="266" r:id="rId4"/>
    <p:sldId id="267" r:id="rId5"/>
    <p:sldId id="261" r:id="rId6"/>
    <p:sldId id="262" r:id="rId7"/>
    <p:sldId id="275" r:id="rId8"/>
    <p:sldId id="269" r:id="rId9"/>
    <p:sldId id="276" r:id="rId10"/>
    <p:sldId id="297" r:id="rId11"/>
    <p:sldId id="298" r:id="rId12"/>
    <p:sldId id="299" r:id="rId13"/>
    <p:sldId id="301" r:id="rId14"/>
    <p:sldId id="304" r:id="rId15"/>
    <p:sldId id="296" r:id="rId16"/>
    <p:sldId id="294" r:id="rId17"/>
    <p:sldId id="292" r:id="rId18"/>
    <p:sldId id="277" r:id="rId19"/>
    <p:sldId id="278" r:id="rId20"/>
    <p:sldId id="291" r:id="rId21"/>
    <p:sldId id="305" r:id="rId22"/>
    <p:sldId id="306" r:id="rId23"/>
    <p:sldId id="307" r:id="rId24"/>
    <p:sldId id="302" r:id="rId25"/>
    <p:sldId id="280" r:id="rId26"/>
    <p:sldId id="300" r:id="rId27"/>
    <p:sldId id="270" r:id="rId28"/>
    <p:sldId id="271" r:id="rId29"/>
    <p:sldId id="272" r:id="rId30"/>
    <p:sldId id="273" r:id="rId31"/>
    <p:sldId id="281" r:id="rId32"/>
    <p:sldId id="282" r:id="rId33"/>
    <p:sldId id="283" r:id="rId34"/>
    <p:sldId id="284" r:id="rId35"/>
    <p:sldId id="285" r:id="rId36"/>
    <p:sldId id="286" r:id="rId37"/>
    <p:sldId id="309" r:id="rId38"/>
    <p:sldId id="310" r:id="rId39"/>
    <p:sldId id="311" r:id="rId40"/>
    <p:sldId id="308" r:id="rId41"/>
    <p:sldId id="313" r:id="rId42"/>
    <p:sldId id="312" r:id="rId43"/>
    <p:sldId id="303" r:id="rId44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33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93167" autoAdjust="0"/>
  </p:normalViewPr>
  <p:slideViewPr>
    <p:cSldViewPr>
      <p:cViewPr>
        <p:scale>
          <a:sx n="69" d="100"/>
          <a:sy n="69" d="100"/>
        </p:scale>
        <p:origin x="-5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04EA53B-B3EC-40BB-9A3A-3928C50F4479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3F315E2-B36F-4720-905C-74EBED53135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317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D28619-8844-4C41-990F-0033E4D6AC66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4828EF-A620-4B36-921D-96F9739D1AFC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s-ES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5E3527-7651-46F7-936C-AE818CB7A014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s-ES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1D water-presaturated </a:t>
            </a:r>
            <a:r>
              <a:rPr lang="en-US" baseline="30000" smtClean="0"/>
              <a:t>1</a:t>
            </a:r>
            <a:r>
              <a:rPr lang="en-US" smtClean="0"/>
              <a:t>H NMR spectra of healthy gastric mucosa: a) sample 1 at 300° K, t = 0 h; b) sample 1 at 300° K, t = 21 h; c) sample 2 at 278° K, t = 0 h; d) sample 2 at 278° K, t = 18 h.</a:t>
            </a:r>
            <a:endParaRPr lang="it-IT" smtClean="0"/>
          </a:p>
        </p:txBody>
      </p:sp>
      <p:sp>
        <p:nvSpPr>
          <p:cNvPr id="3482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97E488-3384-434D-94EC-9EBEDEA29573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E87E94-29C3-4085-B2CC-0F360212D99D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s-ES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r>
              <a:rPr lang="en-US" sz="2800" b="1" smtClean="0"/>
              <a:t>directly performed on patients</a:t>
            </a:r>
            <a:endParaRPr lang="en-US" sz="1800" b="1" smtClean="0">
              <a:solidFill>
                <a:srgbClr val="FF33CC"/>
              </a:solidFill>
            </a:endParaRP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GB" sz="2400" b="1" smtClean="0"/>
              <a:t>due to the low intensity of B0 and to the over-imposition of signals and to low resolution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GB" sz="2400" b="1" smtClean="0"/>
              <a:t>How can we obtain a detailed biochemical picture? Through in vitro or hrmas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endParaRPr lang="en-GB" sz="2400" b="1" smtClean="0"/>
          </a:p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4915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06AF9F-6310-4844-8B65-85A56703EC1B}" type="slidenum">
              <a:rPr lang="it-IT" smtClean="0">
                <a:latin typeface="Arial" pitchFamily="34" charset="0"/>
                <a:cs typeface="Arial" pitchFamily="34" charset="0"/>
              </a:rPr>
              <a:pPr/>
              <a:t>39</a:t>
            </a:fld>
            <a:endParaRPr lang="it-IT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BD1B6-23E8-4C4C-9696-F46E6EFD4073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88E4-DFA0-464D-AB0B-9DF52756C3A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349F6-BFDF-4706-B865-DC8930CF25EC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DBB72-6F07-43F9-A693-06FE7E02F8A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6F679-3AB1-46E5-83B6-60E0AFAFF1DB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0B406-9484-4024-8D04-D20702A7A4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CDA75-576C-49FE-9773-C9A69D81C0EC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B37BB-BD2E-4FAA-AC2F-3E5EA459565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51A72-162D-4E7B-85F3-D4BC785C8CEB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88A7F-C60E-49E8-84D3-8AC6E7DC5A9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23F1-3777-4ABC-BD86-D2821071F35E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5A7A-9920-4DD7-8329-C55364E89F2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6D63A-0599-4CAF-BC23-E2AF5E675DB6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212C-9A63-4EAD-9FA0-A9D016B8FA3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2BD1D-8D9C-42B3-AD33-BA44423CA8C1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7BD3F-EE3C-480C-9523-584E434F534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2986-E818-4A22-AFD9-63D7E3045C38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C5498-FE7F-47E0-8C7D-6FD6FB0D1B6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F8A6C-1B0C-4F1B-9DD8-1814FFB9454D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5B71-3953-46AF-8B9C-67A6EE6BD9B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ABD5D-9A93-4858-A761-CA9A0053307E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820B6-B8F1-4B02-A042-14BBD2090F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12EFA8-D4DA-4DC0-BFCF-CE6B6D1659DF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B2FD7F-0325-49C3-95FA-CD830166023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hyperlink" Target="http://www.iib.uam.es/portal/web/gues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http://www.suprahumic.unina.it/home/images/stories/figure/gidr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88913"/>
            <a:ext cx="1755775" cy="43815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pic>
        <p:nvPicPr>
          <p:cNvPr id="3075" name="Picture 243" descr="logopol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196975"/>
            <a:ext cx="7048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28" descr="banner_pf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60350"/>
            <a:ext cx="2439988" cy="331788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pic>
        <p:nvPicPr>
          <p:cNvPr id="3077" name="Picture 29" descr="irm cop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50" y="1196975"/>
            <a:ext cx="633413" cy="709613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50825" y="836613"/>
            <a:ext cx="8569325" cy="1338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2000" b="1" baseline="30000" dirty="0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en-GB" sz="2000" b="1" dirty="0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 High Resolution MAS NMR: perspectives and applications 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2000" b="1" dirty="0" err="1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from</a:t>
            </a:r>
            <a:r>
              <a:rPr lang="it-IT" sz="2000" b="1" dirty="0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dirty="0" err="1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physical-chemistry</a:t>
            </a:r>
            <a:r>
              <a:rPr lang="it-IT" sz="2000" b="1" dirty="0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dirty="0" err="1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to</a:t>
            </a:r>
            <a:r>
              <a:rPr lang="it-IT" sz="2000" b="1" dirty="0">
                <a:solidFill>
                  <a:srgbClr val="1F31B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biomedicine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dirty="0">
                <a:solidFill>
                  <a:schemeClr val="tx2"/>
                </a:solidFill>
              </a:rPr>
              <a:t>Milano 09 luglio 2012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200" b="1" dirty="0"/>
              <a:t>Politecnico di Milano Dipartimento di Chimica, Materiali  e Ing. Chimica "G. Natta“ </a:t>
            </a:r>
            <a:r>
              <a:rPr lang="en-GB" sz="1200" b="1" dirty="0"/>
              <a:t>Milano</a:t>
            </a:r>
            <a:endParaRPr lang="it-IT" sz="1200" b="1" dirty="0"/>
          </a:p>
        </p:txBody>
      </p:sp>
      <p:sp>
        <p:nvSpPr>
          <p:cNvPr id="3079" name="Rettangolo 9"/>
          <p:cNvSpPr>
            <a:spLocks noChangeArrowheads="1"/>
          </p:cNvSpPr>
          <p:nvPr/>
        </p:nvSpPr>
        <p:spPr bwMode="auto">
          <a:xfrm>
            <a:off x="237665" y="2852936"/>
            <a:ext cx="8676456" cy="107721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it-IT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Tecniche HR-MAS NMR per la ricerca di indicatori metabolici di patologie umane </a:t>
            </a:r>
          </a:p>
        </p:txBody>
      </p:sp>
      <p:sp>
        <p:nvSpPr>
          <p:cNvPr id="3083" name="Rettangolo 11"/>
          <p:cNvSpPr>
            <a:spLocks noChangeArrowheads="1"/>
          </p:cNvSpPr>
          <p:nvPr/>
        </p:nvSpPr>
        <p:spPr bwMode="auto">
          <a:xfrm>
            <a:off x="2555776" y="6237312"/>
            <a:ext cx="6227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46125"/>
            <a:r>
              <a:rPr lang="it-IT" b="1" dirty="0">
                <a:latin typeface="Calibri" pitchFamily="34" charset="0"/>
              </a:rPr>
              <a:t>Dipartimento di Biochimica "G. </a:t>
            </a:r>
            <a:r>
              <a:rPr lang="it-IT" b="1" dirty="0" err="1">
                <a:latin typeface="Calibri" pitchFamily="34" charset="0"/>
              </a:rPr>
              <a:t>Moruzzi</a:t>
            </a:r>
            <a:r>
              <a:rPr lang="it-IT" b="1" dirty="0" smtClean="0">
                <a:latin typeface="Calibri" pitchFamily="34" charset="0"/>
              </a:rPr>
              <a:t>"</a:t>
            </a:r>
            <a:endParaRPr lang="it-IT" b="1" dirty="0">
              <a:latin typeface="Calibri" pitchFamily="34" charset="0"/>
            </a:endParaRPr>
          </a:p>
        </p:txBody>
      </p:sp>
      <p:sp>
        <p:nvSpPr>
          <p:cNvPr id="2" name="CasellaDiTesto 12"/>
          <p:cNvSpPr txBox="1">
            <a:spLocks noChangeArrowheads="1"/>
          </p:cNvSpPr>
          <p:nvPr/>
        </p:nvSpPr>
        <p:spPr bwMode="auto">
          <a:xfrm>
            <a:off x="5292080" y="4653136"/>
            <a:ext cx="24411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VALERIA </a:t>
            </a:r>
            <a:r>
              <a:rPr lang="it-IT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RIGHI</a:t>
            </a:r>
            <a:endParaRPr lang="it-IT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mmagine 173" descr="alma-log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5157192"/>
            <a:ext cx="2088232" cy="137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Line 55"/>
          <p:cNvSpPr>
            <a:spLocks noChangeShapeType="1"/>
          </p:cNvSpPr>
          <p:nvPr/>
        </p:nvSpPr>
        <p:spPr bwMode="auto">
          <a:xfrm rot="16200000" flipH="1">
            <a:off x="5553075" y="3644901"/>
            <a:ext cx="3311525" cy="0"/>
          </a:xfrm>
          <a:prstGeom prst="line">
            <a:avLst/>
          </a:prstGeom>
          <a:noFill/>
          <a:ln w="25400">
            <a:solidFill>
              <a:srgbClr val="3366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pic>
        <p:nvPicPr>
          <p:cNvPr id="46082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747" t="530" r="1298" b="1446"/>
          <a:stretch>
            <a:fillRect/>
          </a:stretch>
        </p:blipFill>
        <p:spPr bwMode="auto">
          <a:xfrm>
            <a:off x="395536" y="188640"/>
            <a:ext cx="8496944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26250" y="4633913"/>
            <a:ext cx="585788" cy="617537"/>
            <a:chOff x="4694" y="1434"/>
            <a:chExt cx="347" cy="363"/>
          </a:xfrm>
        </p:grpSpPr>
        <p:sp>
          <p:nvSpPr>
            <p:cNvPr id="12319" name="Oval 10"/>
            <p:cNvSpPr>
              <a:spLocks noChangeArrowheads="1"/>
            </p:cNvSpPr>
            <p:nvPr/>
          </p:nvSpPr>
          <p:spPr bwMode="auto">
            <a:xfrm>
              <a:off x="4694" y="1616"/>
              <a:ext cx="181" cy="18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2320" name="Text Box 11"/>
            <p:cNvSpPr txBox="1">
              <a:spLocks noChangeArrowheads="1"/>
            </p:cNvSpPr>
            <p:nvPr/>
          </p:nvSpPr>
          <p:spPr bwMode="auto">
            <a:xfrm>
              <a:off x="4740" y="1434"/>
              <a:ext cx="3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/>
                <a:t>Ala</a:t>
              </a:r>
            </a:p>
          </p:txBody>
        </p:sp>
      </p:grpSp>
      <p:sp>
        <p:nvSpPr>
          <p:cNvPr id="154637" name="Oval 13"/>
          <p:cNvSpPr>
            <a:spLocks noChangeArrowheads="1"/>
          </p:cNvSpPr>
          <p:nvPr/>
        </p:nvSpPr>
        <p:spPr bwMode="auto">
          <a:xfrm>
            <a:off x="7054850" y="5327650"/>
            <a:ext cx="306388" cy="307975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4638" name="Text Box 14"/>
          <p:cNvSpPr txBox="1">
            <a:spLocks noChangeArrowheads="1"/>
          </p:cNvSpPr>
          <p:nvPr/>
        </p:nvSpPr>
        <p:spPr bwMode="auto">
          <a:xfrm>
            <a:off x="7361238" y="5327650"/>
            <a:ext cx="6127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/>
              <a:t>Lac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4833938" y="3906838"/>
            <a:ext cx="1482725" cy="746125"/>
            <a:chOff x="3288" y="2659"/>
            <a:chExt cx="878" cy="439"/>
          </a:xfrm>
        </p:grpSpPr>
        <p:sp>
          <p:nvSpPr>
            <p:cNvPr id="12316" name="Text Box 16"/>
            <p:cNvSpPr txBox="1">
              <a:spLocks noChangeArrowheads="1"/>
            </p:cNvSpPr>
            <p:nvPr/>
          </p:nvSpPr>
          <p:spPr bwMode="auto">
            <a:xfrm>
              <a:off x="3288" y="2659"/>
              <a:ext cx="87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 baseline="30000"/>
                <a:t>+</a:t>
              </a:r>
              <a:r>
                <a:rPr lang="en-GB" sz="1600"/>
                <a:t>H</a:t>
              </a:r>
              <a:r>
                <a:rPr lang="en-GB" sz="1600" baseline="-25000"/>
                <a:t>3</a:t>
              </a:r>
              <a:r>
                <a:rPr lang="en-GB" sz="1600"/>
                <a:t>N-C</a:t>
              </a:r>
              <a:r>
                <a:rPr lang="en-GB" sz="1600">
                  <a:solidFill>
                    <a:srgbClr val="0000FF"/>
                  </a:solidFill>
                </a:rPr>
                <a:t>H</a:t>
              </a:r>
              <a:r>
                <a:rPr lang="en-GB" sz="1600"/>
                <a:t>-C</a:t>
              </a:r>
              <a:r>
                <a:rPr lang="en-GB" sz="1600">
                  <a:solidFill>
                    <a:srgbClr val="FF3300"/>
                  </a:solidFill>
                </a:rPr>
                <a:t>H</a:t>
              </a:r>
              <a:r>
                <a:rPr lang="en-GB" sz="1600" baseline="-2500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2317" name="Line 17"/>
            <p:cNvSpPr>
              <a:spLocks noChangeShapeType="1"/>
            </p:cNvSpPr>
            <p:nvPr/>
          </p:nvSpPr>
          <p:spPr bwMode="auto">
            <a:xfrm>
              <a:off x="3696" y="2840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318" name="Text Box 18"/>
            <p:cNvSpPr txBox="1">
              <a:spLocks noChangeArrowheads="1"/>
            </p:cNvSpPr>
            <p:nvPr/>
          </p:nvSpPr>
          <p:spPr bwMode="auto">
            <a:xfrm>
              <a:off x="3606" y="2886"/>
              <a:ext cx="4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/>
                <a:t>COO</a:t>
              </a:r>
              <a:r>
                <a:rPr lang="en-GB" sz="1600" baseline="30000"/>
                <a:t>-</a:t>
              </a:r>
            </a:p>
          </p:txBody>
        </p:sp>
      </p:grpSp>
      <p:sp>
        <p:nvSpPr>
          <p:cNvPr id="154643" name="AutoShape 19"/>
          <p:cNvSpPr>
            <a:spLocks noChangeArrowheads="1"/>
          </p:cNvSpPr>
          <p:nvPr/>
        </p:nvSpPr>
        <p:spPr bwMode="auto">
          <a:xfrm>
            <a:off x="5600700" y="3708400"/>
            <a:ext cx="536575" cy="231775"/>
          </a:xfrm>
          <a:prstGeom prst="curvedDownArrow">
            <a:avLst>
              <a:gd name="adj1" fmla="val 46765"/>
              <a:gd name="adj2" fmla="val 93529"/>
              <a:gd name="adj3" fmla="val 33333"/>
            </a:avLst>
          </a:prstGeom>
          <a:gradFill rotWithShape="1">
            <a:gsLst>
              <a:gs pos="0">
                <a:srgbClr val="3333CC">
                  <a:alpha val="50000"/>
                </a:srgbClr>
              </a:gs>
              <a:gs pos="100000">
                <a:srgbClr val="99DDFF"/>
              </a:gs>
            </a:gsLst>
            <a:lin ang="5400000" scaled="1"/>
          </a:gra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45791" dir="2021404" algn="ctr" rotWithShape="0">
              <a:srgbClr val="9999FF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054850" y="5561013"/>
            <a:ext cx="1030288" cy="393700"/>
            <a:chOff x="4584" y="1298"/>
            <a:chExt cx="610" cy="231"/>
          </a:xfrm>
        </p:grpSpPr>
        <p:sp>
          <p:nvSpPr>
            <p:cNvPr id="12314" name="Oval 21"/>
            <p:cNvSpPr>
              <a:spLocks noChangeArrowheads="1"/>
            </p:cNvSpPr>
            <p:nvPr/>
          </p:nvSpPr>
          <p:spPr bwMode="auto">
            <a:xfrm>
              <a:off x="4584" y="1324"/>
              <a:ext cx="181" cy="181"/>
            </a:xfrm>
            <a:prstGeom prst="ellips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2315" name="Text Box 22"/>
            <p:cNvSpPr txBox="1">
              <a:spLocks noChangeArrowheads="1"/>
            </p:cNvSpPr>
            <p:nvPr/>
          </p:nvSpPr>
          <p:spPr bwMode="auto">
            <a:xfrm>
              <a:off x="4740" y="1298"/>
              <a:ext cx="45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/>
                <a:t>Thr</a:t>
              </a: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4683125" y="1857375"/>
            <a:ext cx="1322388" cy="774700"/>
            <a:chOff x="1053" y="782"/>
            <a:chExt cx="784" cy="456"/>
          </a:xfrm>
        </p:grpSpPr>
        <p:sp>
          <p:nvSpPr>
            <p:cNvPr id="12311" name="Text Box 41"/>
            <p:cNvSpPr txBox="1">
              <a:spLocks noChangeArrowheads="1"/>
            </p:cNvSpPr>
            <p:nvPr/>
          </p:nvSpPr>
          <p:spPr bwMode="auto">
            <a:xfrm>
              <a:off x="1053" y="782"/>
              <a:ext cx="7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/>
                <a:t>HO-C</a:t>
              </a:r>
              <a:r>
                <a:rPr lang="en-GB" sz="1600">
                  <a:solidFill>
                    <a:srgbClr val="0000FF"/>
                  </a:solidFill>
                </a:rPr>
                <a:t>H</a:t>
              </a:r>
              <a:r>
                <a:rPr lang="en-GB" sz="1600"/>
                <a:t>-C</a:t>
              </a:r>
              <a:r>
                <a:rPr lang="en-GB" sz="1600">
                  <a:solidFill>
                    <a:srgbClr val="FF3300"/>
                  </a:solidFill>
                </a:rPr>
                <a:t>H</a:t>
              </a:r>
              <a:r>
                <a:rPr lang="en-GB" sz="1600" baseline="-2500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2312" name="Line 42"/>
            <p:cNvSpPr>
              <a:spLocks noChangeShapeType="1"/>
            </p:cNvSpPr>
            <p:nvPr/>
          </p:nvSpPr>
          <p:spPr bwMode="auto">
            <a:xfrm>
              <a:off x="1429" y="981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313" name="Text Box 43"/>
            <p:cNvSpPr txBox="1">
              <a:spLocks noChangeArrowheads="1"/>
            </p:cNvSpPr>
            <p:nvPr/>
          </p:nvSpPr>
          <p:spPr bwMode="auto">
            <a:xfrm>
              <a:off x="1338" y="1026"/>
              <a:ext cx="4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/>
                <a:t>COOH</a:t>
              </a:r>
            </a:p>
          </p:txBody>
        </p:sp>
      </p:grpSp>
      <p:sp>
        <p:nvSpPr>
          <p:cNvPr id="154668" name="AutoShape 44"/>
          <p:cNvSpPr>
            <a:spLocks noChangeArrowheads="1"/>
          </p:cNvSpPr>
          <p:nvPr/>
        </p:nvSpPr>
        <p:spPr bwMode="auto">
          <a:xfrm>
            <a:off x="5218113" y="1625600"/>
            <a:ext cx="536575" cy="231775"/>
          </a:xfrm>
          <a:prstGeom prst="curvedDownArrow">
            <a:avLst>
              <a:gd name="adj1" fmla="val 46765"/>
              <a:gd name="adj2" fmla="val 93529"/>
              <a:gd name="adj3" fmla="val 33333"/>
            </a:avLst>
          </a:prstGeom>
          <a:gradFill rotWithShape="1">
            <a:gsLst>
              <a:gs pos="0">
                <a:srgbClr val="3333CC">
                  <a:alpha val="50000"/>
                </a:srgbClr>
              </a:gs>
              <a:gs pos="100000">
                <a:srgbClr val="99DDFF"/>
              </a:gs>
            </a:gsLst>
            <a:lin ang="5400000" scaled="1"/>
          </a:gra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45791" dir="2021404" algn="ctr" rotWithShape="0">
              <a:srgbClr val="9999FF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1390650" y="3117850"/>
            <a:ext cx="1527175" cy="746125"/>
            <a:chOff x="4150" y="2084"/>
            <a:chExt cx="905" cy="439"/>
          </a:xfrm>
        </p:grpSpPr>
        <p:sp>
          <p:nvSpPr>
            <p:cNvPr id="12308" name="Text Box 47"/>
            <p:cNvSpPr txBox="1">
              <a:spLocks noChangeArrowheads="1"/>
            </p:cNvSpPr>
            <p:nvPr/>
          </p:nvSpPr>
          <p:spPr bwMode="auto">
            <a:xfrm>
              <a:off x="4195" y="2084"/>
              <a:ext cx="7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/>
                <a:t>HO-C</a:t>
              </a:r>
              <a:r>
                <a:rPr lang="en-GB" sz="1600">
                  <a:solidFill>
                    <a:srgbClr val="0000FF"/>
                  </a:solidFill>
                </a:rPr>
                <a:t>H</a:t>
              </a:r>
              <a:r>
                <a:rPr lang="en-GB" sz="1600"/>
                <a:t>-C</a:t>
              </a:r>
              <a:r>
                <a:rPr lang="en-GB" sz="1600">
                  <a:solidFill>
                    <a:srgbClr val="FF3300"/>
                  </a:solidFill>
                </a:rPr>
                <a:t>H</a:t>
              </a:r>
              <a:r>
                <a:rPr lang="en-GB" sz="1600" baseline="-2500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2309" name="Line 48"/>
            <p:cNvSpPr>
              <a:spLocks noChangeShapeType="1"/>
            </p:cNvSpPr>
            <p:nvPr/>
          </p:nvSpPr>
          <p:spPr bwMode="auto">
            <a:xfrm>
              <a:off x="4526" y="2268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310" name="Text Box 49"/>
            <p:cNvSpPr txBox="1">
              <a:spLocks noChangeArrowheads="1"/>
            </p:cNvSpPr>
            <p:nvPr/>
          </p:nvSpPr>
          <p:spPr bwMode="auto">
            <a:xfrm>
              <a:off x="4150" y="2311"/>
              <a:ext cx="90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600"/>
                <a:t>H</a:t>
              </a:r>
              <a:r>
                <a:rPr lang="en-GB" sz="1600" baseline="-25000"/>
                <a:t>3</a:t>
              </a:r>
              <a:r>
                <a:rPr lang="en-GB" sz="1600"/>
                <a:t>N-CH-COO</a:t>
              </a:r>
              <a:r>
                <a:rPr lang="en-GB" sz="1600" baseline="30000"/>
                <a:t>-</a:t>
              </a:r>
            </a:p>
          </p:txBody>
        </p:sp>
      </p:grpSp>
      <p:sp>
        <p:nvSpPr>
          <p:cNvPr id="154675" name="AutoShape 51"/>
          <p:cNvSpPr>
            <a:spLocks noChangeArrowheads="1"/>
          </p:cNvSpPr>
          <p:nvPr/>
        </p:nvSpPr>
        <p:spPr bwMode="auto">
          <a:xfrm>
            <a:off x="2078038" y="2860675"/>
            <a:ext cx="538162" cy="230188"/>
          </a:xfrm>
          <a:prstGeom prst="curvedDownArrow">
            <a:avLst>
              <a:gd name="adj1" fmla="val 46765"/>
              <a:gd name="adj2" fmla="val 93529"/>
              <a:gd name="adj3" fmla="val 33333"/>
            </a:avLst>
          </a:prstGeom>
          <a:gradFill rotWithShape="1">
            <a:gsLst>
              <a:gs pos="0">
                <a:srgbClr val="3333CC">
                  <a:alpha val="50000"/>
                </a:srgbClr>
              </a:gs>
              <a:gs pos="100000">
                <a:srgbClr val="99DDFF"/>
              </a:gs>
            </a:gsLst>
            <a:lin ang="5400000" scaled="1"/>
          </a:gra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45791" dir="2021404" algn="ctr" rotWithShape="0">
              <a:srgbClr val="9999FF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54676" name="Line 52"/>
          <p:cNvSpPr>
            <a:spLocks noChangeShapeType="1"/>
          </p:cNvSpPr>
          <p:nvPr/>
        </p:nvSpPr>
        <p:spPr bwMode="auto">
          <a:xfrm flipV="1">
            <a:off x="6948488" y="2205038"/>
            <a:ext cx="0" cy="2736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54678" name="Line 54"/>
          <p:cNvSpPr>
            <a:spLocks noChangeShapeType="1"/>
          </p:cNvSpPr>
          <p:nvPr/>
        </p:nvSpPr>
        <p:spPr bwMode="auto">
          <a:xfrm rot="16200000" flipV="1">
            <a:off x="5026819" y="3298032"/>
            <a:ext cx="0" cy="35988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54679" name="Line 55"/>
          <p:cNvSpPr>
            <a:spLocks noChangeShapeType="1"/>
          </p:cNvSpPr>
          <p:nvPr/>
        </p:nvSpPr>
        <p:spPr bwMode="auto">
          <a:xfrm rot="16200000" flipV="1">
            <a:off x="4872832" y="3301206"/>
            <a:ext cx="0" cy="4364037"/>
          </a:xfrm>
          <a:prstGeom prst="line">
            <a:avLst/>
          </a:prstGeom>
          <a:noFill/>
          <a:ln w="25400">
            <a:solidFill>
              <a:srgbClr val="3366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54680" name="Line 56"/>
          <p:cNvSpPr>
            <a:spLocks noChangeShapeType="1"/>
          </p:cNvSpPr>
          <p:nvPr/>
        </p:nvSpPr>
        <p:spPr bwMode="auto">
          <a:xfrm rot="16200000" flipV="1">
            <a:off x="4681538" y="3341687"/>
            <a:ext cx="0" cy="4746625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54681" name="Line 57"/>
          <p:cNvSpPr>
            <a:spLocks noChangeShapeType="1"/>
          </p:cNvSpPr>
          <p:nvPr/>
        </p:nvSpPr>
        <p:spPr bwMode="auto">
          <a:xfrm flipV="1">
            <a:off x="7223125" y="2087563"/>
            <a:ext cx="0" cy="3549650"/>
          </a:xfrm>
          <a:prstGeom prst="line">
            <a:avLst/>
          </a:prstGeom>
          <a:noFill/>
          <a:ln w="25400">
            <a:solidFill>
              <a:srgbClr val="66FF6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179710" y="116433"/>
            <a:ext cx="1727994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COSY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4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4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5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54637" grpId="0" animBg="1"/>
      <p:bldP spid="154638" grpId="0"/>
      <p:bldP spid="154643" grpId="0" animBg="1"/>
      <p:bldP spid="154668" grpId="0" animBg="1"/>
      <p:bldP spid="154675" grpId="0" animBg="1"/>
      <p:bldP spid="154676" grpId="0" animBg="1"/>
      <p:bldP spid="154678" grpId="0" animBg="1"/>
      <p:bldP spid="154679" grpId="0" animBg="1"/>
      <p:bldP spid="154680" grpId="0" animBg="1"/>
      <p:bldP spid="15468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858" y="110158"/>
            <a:ext cx="8604250" cy="664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34925" y="520700"/>
            <a:ext cx="3160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aseline="30000"/>
              <a:t>+</a:t>
            </a:r>
            <a:r>
              <a:rPr lang="en-GB" sz="1600"/>
              <a:t>H</a:t>
            </a:r>
            <a:r>
              <a:rPr lang="en-GB" sz="1600" baseline="-25000"/>
              <a:t>3</a:t>
            </a:r>
            <a:r>
              <a:rPr lang="en-GB" sz="1600"/>
              <a:t>N-C</a:t>
            </a:r>
            <a:r>
              <a:rPr lang="en-GB" sz="1600">
                <a:solidFill>
                  <a:srgbClr val="66FF66"/>
                </a:solidFill>
              </a:rPr>
              <a:t>H</a:t>
            </a:r>
            <a:r>
              <a:rPr lang="en-GB" sz="1600"/>
              <a:t>-C</a:t>
            </a:r>
            <a:r>
              <a:rPr lang="en-GB" sz="1600">
                <a:solidFill>
                  <a:srgbClr val="00FFFF"/>
                </a:solidFill>
              </a:rPr>
              <a:t>H</a:t>
            </a:r>
            <a:r>
              <a:rPr lang="en-GB" sz="1600" baseline="-25000">
                <a:solidFill>
                  <a:srgbClr val="00FFFF"/>
                </a:solidFill>
              </a:rPr>
              <a:t>2</a:t>
            </a:r>
            <a:r>
              <a:rPr lang="en-GB" sz="1600"/>
              <a:t>-C</a:t>
            </a:r>
            <a:r>
              <a:rPr lang="en-GB" sz="1600">
                <a:solidFill>
                  <a:srgbClr val="A50021"/>
                </a:solidFill>
              </a:rPr>
              <a:t>H</a:t>
            </a:r>
            <a:r>
              <a:rPr lang="en-GB" sz="1600" baseline="-25000">
                <a:solidFill>
                  <a:srgbClr val="A50021"/>
                </a:solidFill>
              </a:rPr>
              <a:t>2</a:t>
            </a:r>
            <a:r>
              <a:rPr lang="en-GB" sz="1600"/>
              <a:t>-C</a:t>
            </a:r>
            <a:r>
              <a:rPr lang="en-GB" sz="1600">
                <a:solidFill>
                  <a:srgbClr val="0000FF"/>
                </a:solidFill>
              </a:rPr>
              <a:t>H</a:t>
            </a:r>
            <a:r>
              <a:rPr lang="en-GB" sz="1600" baseline="-25000">
                <a:solidFill>
                  <a:srgbClr val="0000FF"/>
                </a:solidFill>
              </a:rPr>
              <a:t>2</a:t>
            </a:r>
            <a:r>
              <a:rPr lang="en-GB" sz="1600"/>
              <a:t>-C</a:t>
            </a:r>
            <a:r>
              <a:rPr lang="en-GB" sz="1600">
                <a:solidFill>
                  <a:srgbClr val="FF3300"/>
                </a:solidFill>
              </a:rPr>
              <a:t>H</a:t>
            </a:r>
            <a:r>
              <a:rPr lang="en-GB" sz="1600" baseline="-25000">
                <a:solidFill>
                  <a:srgbClr val="FF3300"/>
                </a:solidFill>
              </a:rPr>
              <a:t>2</a:t>
            </a:r>
            <a:r>
              <a:rPr lang="en-GB" sz="1600"/>
              <a:t>-NH</a:t>
            </a:r>
            <a:r>
              <a:rPr lang="en-GB" sz="1600" baseline="-25000"/>
              <a:t>3</a:t>
            </a:r>
            <a:r>
              <a:rPr lang="en-GB" sz="1600" baseline="30000"/>
              <a:t>+</a:t>
            </a:r>
          </a:p>
        </p:txBody>
      </p:sp>
      <p:sp>
        <p:nvSpPr>
          <p:cNvPr id="13316" name="Line 9"/>
          <p:cNvSpPr>
            <a:spLocks noChangeShapeType="1"/>
          </p:cNvSpPr>
          <p:nvPr/>
        </p:nvSpPr>
        <p:spPr bwMode="auto">
          <a:xfrm>
            <a:off x="682625" y="808038"/>
            <a:ext cx="0" cy="14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539750" y="881063"/>
            <a:ext cx="657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/>
              <a:t>COO</a:t>
            </a:r>
            <a:r>
              <a:rPr lang="en-GB" sz="1600" baseline="30000"/>
              <a:t>-</a:t>
            </a:r>
          </a:p>
        </p:txBody>
      </p:sp>
      <p:sp>
        <p:nvSpPr>
          <p:cNvPr id="155659" name="Oval 11"/>
          <p:cNvSpPr>
            <a:spLocks noChangeArrowheads="1"/>
          </p:cNvSpPr>
          <p:nvPr/>
        </p:nvSpPr>
        <p:spPr bwMode="auto">
          <a:xfrm>
            <a:off x="6948488" y="3976688"/>
            <a:ext cx="360362" cy="360362"/>
          </a:xfrm>
          <a:prstGeom prst="ellips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0" name="Oval 12"/>
          <p:cNvSpPr>
            <a:spLocks noChangeArrowheads="1"/>
          </p:cNvSpPr>
          <p:nvPr/>
        </p:nvSpPr>
        <p:spPr bwMode="auto">
          <a:xfrm>
            <a:off x="6515100" y="3976688"/>
            <a:ext cx="431800" cy="433387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1" name="Oval 13"/>
          <p:cNvSpPr>
            <a:spLocks noChangeArrowheads="1"/>
          </p:cNvSpPr>
          <p:nvPr/>
        </p:nvSpPr>
        <p:spPr bwMode="auto">
          <a:xfrm>
            <a:off x="6227763" y="4049713"/>
            <a:ext cx="360362" cy="360362"/>
          </a:xfrm>
          <a:prstGeom prst="ellips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321" name="Oval 14"/>
          <p:cNvSpPr>
            <a:spLocks noChangeArrowheads="1"/>
          </p:cNvSpPr>
          <p:nvPr/>
        </p:nvSpPr>
        <p:spPr bwMode="auto">
          <a:xfrm>
            <a:off x="4283075" y="3976688"/>
            <a:ext cx="360363" cy="360362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sz="1600">
              <a:solidFill>
                <a:srgbClr val="FF3300"/>
              </a:solidFill>
            </a:endParaRPr>
          </a:p>
        </p:txBody>
      </p:sp>
      <p:sp>
        <p:nvSpPr>
          <p:cNvPr id="155663" name="AutoShape 15"/>
          <p:cNvSpPr>
            <a:spLocks noChangeArrowheads="1"/>
          </p:cNvSpPr>
          <p:nvPr/>
        </p:nvSpPr>
        <p:spPr bwMode="auto">
          <a:xfrm flipH="1">
            <a:off x="1979613" y="376238"/>
            <a:ext cx="431800" cy="144462"/>
          </a:xfrm>
          <a:prstGeom prst="curvedDownArrow">
            <a:avLst>
              <a:gd name="adj1" fmla="val 59780"/>
              <a:gd name="adj2" fmla="val 119561"/>
              <a:gd name="adj3" fmla="val 33333"/>
            </a:avLst>
          </a:prstGeom>
          <a:solidFill>
            <a:srgbClr val="3333CC">
              <a:alpha val="50195"/>
            </a:srgbClr>
          </a:solidFill>
          <a:ln w="12700">
            <a:solidFill>
              <a:srgbClr val="3333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4" name="Arc 16"/>
          <p:cNvSpPr>
            <a:spLocks/>
          </p:cNvSpPr>
          <p:nvPr/>
        </p:nvSpPr>
        <p:spPr bwMode="auto">
          <a:xfrm rot="1516084" flipV="1">
            <a:off x="3706813" y="3760788"/>
            <a:ext cx="2973387" cy="839787"/>
          </a:xfrm>
          <a:custGeom>
            <a:avLst/>
            <a:gdLst>
              <a:gd name="T0" fmla="*/ 2147483647 w 21600"/>
              <a:gd name="T1" fmla="*/ 0 h 20158"/>
              <a:gd name="T2" fmla="*/ 2147483647 w 21600"/>
              <a:gd name="T3" fmla="*/ 2147483647 h 20158"/>
              <a:gd name="T4" fmla="*/ 0 w 21600"/>
              <a:gd name="T5" fmla="*/ 2147483647 h 20158"/>
              <a:gd name="T6" fmla="*/ 0 60000 65536"/>
              <a:gd name="T7" fmla="*/ 0 60000 65536"/>
              <a:gd name="T8" fmla="*/ 0 60000 65536"/>
              <a:gd name="T9" fmla="*/ 0 w 21600"/>
              <a:gd name="T10" fmla="*/ 0 h 20158"/>
              <a:gd name="T11" fmla="*/ 21600 w 21600"/>
              <a:gd name="T12" fmla="*/ 20158 h 201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158" fill="none" extrusionOk="0">
                <a:moveTo>
                  <a:pt x="7759" y="0"/>
                </a:moveTo>
                <a:cubicBezTo>
                  <a:pt x="16098" y="3210"/>
                  <a:pt x="21600" y="11222"/>
                  <a:pt x="21600" y="20158"/>
                </a:cubicBezTo>
              </a:path>
              <a:path w="21600" h="20158" stroke="0" extrusionOk="0">
                <a:moveTo>
                  <a:pt x="7759" y="0"/>
                </a:moveTo>
                <a:cubicBezTo>
                  <a:pt x="16098" y="3210"/>
                  <a:pt x="21600" y="11222"/>
                  <a:pt x="21600" y="20158"/>
                </a:cubicBezTo>
                <a:lnTo>
                  <a:pt x="0" y="20158"/>
                </a:lnTo>
                <a:close/>
              </a:path>
            </a:pathLst>
          </a:custGeom>
          <a:noFill/>
          <a:ln w="38100">
            <a:solidFill>
              <a:srgbClr val="3333C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5" name="Arc 17"/>
          <p:cNvSpPr>
            <a:spLocks/>
          </p:cNvSpPr>
          <p:nvPr/>
        </p:nvSpPr>
        <p:spPr bwMode="auto">
          <a:xfrm rot="1469934" flipV="1">
            <a:off x="6804025" y="4265613"/>
            <a:ext cx="473075" cy="3603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1673388657 h 21600"/>
              <a:gd name="T4" fmla="*/ 0 w 21600"/>
              <a:gd name="T5" fmla="*/ 167338865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6" name="Arc 18"/>
          <p:cNvSpPr>
            <a:spLocks/>
          </p:cNvSpPr>
          <p:nvPr/>
        </p:nvSpPr>
        <p:spPr bwMode="auto">
          <a:xfrm rot="2510295" flipH="1">
            <a:off x="6443663" y="3544888"/>
            <a:ext cx="576262" cy="69691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7" name="AutoShape 19"/>
          <p:cNvSpPr>
            <a:spLocks noChangeArrowheads="1"/>
          </p:cNvSpPr>
          <p:nvPr/>
        </p:nvSpPr>
        <p:spPr bwMode="auto">
          <a:xfrm flipH="1">
            <a:off x="1547813" y="376238"/>
            <a:ext cx="431800" cy="144462"/>
          </a:xfrm>
          <a:prstGeom prst="curvedDownArrow">
            <a:avLst>
              <a:gd name="adj1" fmla="val 59780"/>
              <a:gd name="adj2" fmla="val 119561"/>
              <a:gd name="adj3" fmla="val 33333"/>
            </a:avLst>
          </a:prstGeom>
          <a:solidFill>
            <a:srgbClr val="CC0000">
              <a:alpha val="50195"/>
            </a:srgbClr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8" name="AutoShape 20"/>
          <p:cNvSpPr>
            <a:spLocks noChangeArrowheads="1"/>
          </p:cNvSpPr>
          <p:nvPr/>
        </p:nvSpPr>
        <p:spPr bwMode="auto">
          <a:xfrm flipH="1">
            <a:off x="1114425" y="376238"/>
            <a:ext cx="431800" cy="144462"/>
          </a:xfrm>
          <a:prstGeom prst="curvedDownArrow">
            <a:avLst>
              <a:gd name="adj1" fmla="val 59780"/>
              <a:gd name="adj2" fmla="val 119561"/>
              <a:gd name="adj3" fmla="val 33333"/>
            </a:avLst>
          </a:prstGeom>
          <a:solidFill>
            <a:srgbClr val="00FFFF">
              <a:alpha val="50195"/>
            </a:srgbClr>
          </a:solidFill>
          <a:ln w="127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69" name="Arc 21"/>
          <p:cNvSpPr>
            <a:spLocks/>
          </p:cNvSpPr>
          <p:nvPr/>
        </p:nvSpPr>
        <p:spPr bwMode="auto">
          <a:xfrm rot="1969241" flipH="1">
            <a:off x="3636963" y="3113088"/>
            <a:ext cx="2374900" cy="170338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5670" name="Oval 22"/>
          <p:cNvSpPr>
            <a:spLocks noChangeArrowheads="1"/>
          </p:cNvSpPr>
          <p:nvPr/>
        </p:nvSpPr>
        <p:spPr bwMode="auto">
          <a:xfrm>
            <a:off x="3132138" y="4049713"/>
            <a:ext cx="287337" cy="287337"/>
          </a:xfrm>
          <a:prstGeom prst="ellips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sz="1600">
              <a:solidFill>
                <a:srgbClr val="FF3300"/>
              </a:solidFill>
            </a:endParaRPr>
          </a:p>
        </p:txBody>
      </p:sp>
      <p:sp>
        <p:nvSpPr>
          <p:cNvPr id="155671" name="AutoShape 23"/>
          <p:cNvSpPr>
            <a:spLocks noChangeArrowheads="1"/>
          </p:cNvSpPr>
          <p:nvPr/>
        </p:nvSpPr>
        <p:spPr bwMode="auto">
          <a:xfrm flipH="1">
            <a:off x="682625" y="376238"/>
            <a:ext cx="431800" cy="144462"/>
          </a:xfrm>
          <a:prstGeom prst="curvedDownArrow">
            <a:avLst>
              <a:gd name="adj1" fmla="val 59780"/>
              <a:gd name="adj2" fmla="val 119561"/>
              <a:gd name="adj3" fmla="val 33333"/>
            </a:avLst>
          </a:prstGeom>
          <a:solidFill>
            <a:srgbClr val="66FF66">
              <a:alpha val="50195"/>
            </a:srgbClr>
          </a:solidFill>
          <a:ln w="12700">
            <a:solidFill>
              <a:srgbClr val="66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" name="WordArt 6"/>
          <p:cNvSpPr>
            <a:spLocks noChangeArrowheads="1" noChangeShapeType="1" noTextEdit="1"/>
          </p:cNvSpPr>
          <p:nvPr/>
        </p:nvSpPr>
        <p:spPr bwMode="auto">
          <a:xfrm>
            <a:off x="5004048" y="72008"/>
            <a:ext cx="1656184" cy="476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TOCSY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5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5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5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5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5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9" grpId="0" animBg="1"/>
      <p:bldP spid="155660" grpId="0" animBg="1"/>
      <p:bldP spid="155661" grpId="0" animBg="1"/>
      <p:bldP spid="155663" grpId="0" animBg="1"/>
      <p:bldP spid="155664" grpId="0" animBg="1"/>
      <p:bldP spid="155665" grpId="0" animBg="1"/>
      <p:bldP spid="155666" grpId="0" animBg="1"/>
      <p:bldP spid="155667" grpId="0" animBg="1"/>
      <p:bldP spid="155668" grpId="0" animBg="1"/>
      <p:bldP spid="155669" grpId="0" animBg="1"/>
      <p:bldP spid="155670" grpId="0" animBg="1"/>
      <p:bldP spid="15567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8"/>
          <p:cNvPicPr>
            <a:picLocks noChangeAspect="1" noChangeArrowheads="1"/>
          </p:cNvPicPr>
          <p:nvPr/>
        </p:nvPicPr>
        <p:blipFill>
          <a:blip r:embed="rId2" cstate="print"/>
          <a:srcRect l="5027" t="-23" r="2506" b="2751"/>
          <a:stretch>
            <a:fillRect/>
          </a:stretch>
        </p:blipFill>
        <p:spPr bwMode="auto">
          <a:xfrm>
            <a:off x="2339752" y="72008"/>
            <a:ext cx="662473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56681" name="Line 9"/>
          <p:cNvSpPr>
            <a:spLocks noChangeShapeType="1"/>
          </p:cNvSpPr>
          <p:nvPr/>
        </p:nvSpPr>
        <p:spPr bwMode="auto">
          <a:xfrm>
            <a:off x="5435600" y="2060575"/>
            <a:ext cx="1152525" cy="288925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156682" name="Text Box 10"/>
          <p:cNvSpPr txBox="1">
            <a:spLocks noChangeArrowheads="1"/>
          </p:cNvSpPr>
          <p:nvPr/>
        </p:nvSpPr>
        <p:spPr bwMode="auto">
          <a:xfrm>
            <a:off x="4500563" y="1771650"/>
            <a:ext cx="1295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00CC00"/>
                </a:solidFill>
              </a:rPr>
              <a:t>Arginina</a:t>
            </a:r>
            <a:r>
              <a:rPr lang="it-IT"/>
              <a:t> </a:t>
            </a:r>
            <a:r>
              <a:rPr lang="it-IT">
                <a:solidFill>
                  <a:srgbClr val="00CC00"/>
                </a:solidFill>
              </a:rPr>
              <a:t>CH</a:t>
            </a:r>
            <a:r>
              <a:rPr lang="it-IT" baseline="-25000">
                <a:solidFill>
                  <a:srgbClr val="00CC00"/>
                </a:solidFill>
              </a:rPr>
              <a:t>2</a:t>
            </a:r>
            <a:r>
              <a:rPr lang="it-IT"/>
              <a:t>NH</a:t>
            </a:r>
          </a:p>
        </p:txBody>
      </p:sp>
      <p:sp>
        <p:nvSpPr>
          <p:cNvPr id="156683" name="Line 11"/>
          <p:cNvSpPr>
            <a:spLocks noChangeShapeType="1"/>
          </p:cNvSpPr>
          <p:nvPr/>
        </p:nvSpPr>
        <p:spPr bwMode="auto">
          <a:xfrm>
            <a:off x="5291138" y="2709863"/>
            <a:ext cx="1152525" cy="288925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156684" name="Text Box 12"/>
          <p:cNvSpPr txBox="1">
            <a:spLocks noChangeArrowheads="1"/>
          </p:cNvSpPr>
          <p:nvPr/>
        </p:nvSpPr>
        <p:spPr bwMode="auto">
          <a:xfrm>
            <a:off x="4356100" y="2420938"/>
            <a:ext cx="10080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FF33CC"/>
                </a:solidFill>
              </a:rPr>
              <a:t>TaurinaCH</a:t>
            </a:r>
            <a:r>
              <a:rPr lang="it-IT" baseline="-25000">
                <a:solidFill>
                  <a:srgbClr val="FF33CC"/>
                </a:solidFill>
              </a:rPr>
              <a:t>2</a:t>
            </a:r>
            <a:r>
              <a:rPr lang="it-IT">
                <a:solidFill>
                  <a:srgbClr val="FF33CC"/>
                </a:solidFill>
              </a:rPr>
              <a:t>S</a:t>
            </a:r>
          </a:p>
        </p:txBody>
      </p:sp>
      <p:sp>
        <p:nvSpPr>
          <p:cNvPr id="156685" name="Line 13"/>
          <p:cNvSpPr>
            <a:spLocks noChangeShapeType="1"/>
          </p:cNvSpPr>
          <p:nvPr/>
        </p:nvSpPr>
        <p:spPr bwMode="auto">
          <a:xfrm flipH="1">
            <a:off x="6588125" y="5229225"/>
            <a:ext cx="792163" cy="217488"/>
          </a:xfrm>
          <a:prstGeom prst="line">
            <a:avLst/>
          </a:prstGeom>
          <a:noFill/>
          <a:ln w="25400">
            <a:solidFill>
              <a:srgbClr val="3333CC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156686" name="Text Box 14"/>
          <p:cNvSpPr txBox="1">
            <a:spLocks noChangeArrowheads="1"/>
          </p:cNvSpPr>
          <p:nvPr/>
        </p:nvSpPr>
        <p:spPr bwMode="auto">
          <a:xfrm>
            <a:off x="7019925" y="4940300"/>
            <a:ext cx="12239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3333CC"/>
                </a:solidFill>
              </a:rPr>
              <a:t>Glucosio C(2)H</a:t>
            </a:r>
          </a:p>
        </p:txBody>
      </p:sp>
      <p:sp>
        <p:nvSpPr>
          <p:cNvPr id="14345" name="Oval 15"/>
          <p:cNvSpPr>
            <a:spLocks noChangeArrowheads="1"/>
          </p:cNvSpPr>
          <p:nvPr/>
        </p:nvSpPr>
        <p:spPr bwMode="auto">
          <a:xfrm>
            <a:off x="5872163" y="2060575"/>
            <a:ext cx="1296987" cy="3816350"/>
          </a:xfrm>
          <a:prstGeom prst="ellipse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4346" name="Oval 16"/>
          <p:cNvSpPr>
            <a:spLocks noChangeArrowheads="1"/>
          </p:cNvSpPr>
          <p:nvPr/>
        </p:nvSpPr>
        <p:spPr bwMode="auto">
          <a:xfrm>
            <a:off x="6372225" y="71438"/>
            <a:ext cx="647700" cy="1412875"/>
          </a:xfrm>
          <a:prstGeom prst="ellipse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251520" y="692696"/>
            <a:ext cx="1584176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HSQC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1" grpId="0" animBg="1"/>
      <p:bldP spid="156682" grpId="0"/>
      <p:bldP spid="156683" grpId="0" animBg="1"/>
      <p:bldP spid="156684" grpId="0"/>
      <p:bldP spid="156685" grpId="0" animBg="1"/>
      <p:bldP spid="1566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100" y="1844675"/>
            <a:ext cx="8532813" cy="28130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5580112" y="5661248"/>
            <a:ext cx="2856936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>
                <a:latin typeface="Arial" pitchFamily="34" charset="0"/>
                <a:cs typeface="Arial" pitchFamily="34" charset="0"/>
              </a:rPr>
              <a:t>TOCSY PROBLEM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362325" cy="46815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4664"/>
            <a:ext cx="3671888" cy="48704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6388" name="Rettangolo 3"/>
          <p:cNvSpPr>
            <a:spLocks noChangeArrowheads="1"/>
          </p:cNvSpPr>
          <p:nvPr/>
        </p:nvSpPr>
        <p:spPr bwMode="auto">
          <a:xfrm>
            <a:off x="179512" y="5445224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it-IT" dirty="0" err="1"/>
              <a:t>radial</a:t>
            </a:r>
            <a:r>
              <a:rPr lang="it-IT" dirty="0"/>
              <a:t> </a:t>
            </a:r>
            <a:r>
              <a:rPr lang="it-IT" i="1" dirty="0"/>
              <a:t>B1 </a:t>
            </a:r>
            <a:r>
              <a:rPr lang="it-IT" i="1" dirty="0" err="1"/>
              <a:t>inhomogeneities</a:t>
            </a:r>
            <a:r>
              <a:rPr lang="it-IT" i="1" dirty="0"/>
              <a:t> </a:t>
            </a:r>
            <a:r>
              <a:rPr lang="en-US" dirty="0"/>
              <a:t>can generate some losses of signal when composite pulse sequences like MLEV-16 are applied under magic angle spinning conditions.</a:t>
            </a:r>
          </a:p>
          <a:p>
            <a:pPr algn="just"/>
            <a:r>
              <a:rPr lang="en-US" dirty="0"/>
              <a:t> For an MLEV-16 sequence, this effect is maximum when the speed of rotation of the rotor is equal to one-half the </a:t>
            </a:r>
            <a:r>
              <a:rPr lang="en-US" i="1" dirty="0"/>
              <a:t>B1 field. </a:t>
            </a:r>
          </a:p>
        </p:txBody>
      </p:sp>
      <p:sp>
        <p:nvSpPr>
          <p:cNvPr id="5" name="Rettangolo 4"/>
          <p:cNvSpPr/>
          <p:nvPr/>
        </p:nvSpPr>
        <p:spPr>
          <a:xfrm>
            <a:off x="2195736" y="1988840"/>
            <a:ext cx="4572000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Spinning at frequencies equal to the B1 field </a:t>
            </a:r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alleviates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 the </a:t>
            </a:r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problem</a:t>
            </a:r>
            <a:endParaRPr lang="it-IT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brain5_16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0000">
                <a:tint val="45000"/>
                <a:satMod val="400000"/>
              </a:srgbClr>
            </a:duotone>
          </a:blip>
          <a:srcRect l="4775" t="6911" r="4883" b="3256"/>
          <a:stretch>
            <a:fillRect/>
          </a:stretch>
        </p:blipFill>
        <p:spPr>
          <a:xfrm>
            <a:off x="179512" y="188640"/>
            <a:ext cx="8773702" cy="6525344"/>
          </a:xfrm>
          <a:prstGeom prst="rect">
            <a:avLst/>
          </a:prstGeom>
        </p:spPr>
      </p:pic>
      <p:sp>
        <p:nvSpPr>
          <p:cNvPr id="16387" name="CasellaDiTesto 2"/>
          <p:cNvSpPr txBox="1">
            <a:spLocks noChangeArrowheads="1"/>
          </p:cNvSpPr>
          <p:nvPr/>
        </p:nvSpPr>
        <p:spPr bwMode="auto">
          <a:xfrm>
            <a:off x="755650" y="404813"/>
            <a:ext cx="1672253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>
                <a:latin typeface="Arial" pitchFamily="34" charset="0"/>
                <a:cs typeface="Arial" pitchFamily="34" charset="0"/>
              </a:rPr>
              <a:t>EXAMPLE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83568" y="1484784"/>
            <a:ext cx="56457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3789040"/>
            <a:ext cx="564578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B)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Valeria\AppData\Local\Microsoft\Windows\Temporary Internet Files\Low\Content.IE5\0BP89S1D\tocsy16_05[1].jpg"/>
          <p:cNvPicPr>
            <a:picLocks noChangeAspect="1" noChangeArrowheads="1"/>
          </p:cNvPicPr>
          <p:nvPr/>
        </p:nvPicPr>
        <p:blipFill>
          <a:blip r:embed="rId2" cstate="print"/>
          <a:srcRect l="12373" t="7829" r="19998" b="4581"/>
          <a:stretch>
            <a:fillRect/>
          </a:stretch>
        </p:blipFill>
        <p:spPr bwMode="auto">
          <a:xfrm>
            <a:off x="1475657" y="668260"/>
            <a:ext cx="6120680" cy="5601442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CasellaDiTesto 9"/>
          <p:cNvSpPr txBox="1"/>
          <p:nvPr/>
        </p:nvSpPr>
        <p:spPr>
          <a:xfrm>
            <a:off x="395536" y="188640"/>
            <a:ext cx="1241045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WHY?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611560" y="1844824"/>
            <a:ext cx="56457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611560" y="2996952"/>
            <a:ext cx="564578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B)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Valeria\AppData\Local\Microsoft\Windows\Temporary Internet Files\Low\Content.IE5\0BP89S1D\tocsyrsr888[1]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63" t="9563" r="5350" b="3435"/>
          <a:stretch>
            <a:fillRect/>
          </a:stretch>
        </p:blipFill>
        <p:spPr bwMode="auto">
          <a:xfrm>
            <a:off x="274638" y="288925"/>
            <a:ext cx="8545512" cy="638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CasellaDiTesto 3"/>
          <p:cNvSpPr txBox="1">
            <a:spLocks noChangeArrowheads="1"/>
          </p:cNvSpPr>
          <p:nvPr/>
        </p:nvSpPr>
        <p:spPr bwMode="auto">
          <a:xfrm>
            <a:off x="3563938" y="1268413"/>
            <a:ext cx="1263650" cy="461962"/>
          </a:xfrm>
          <a:prstGeom prst="rect">
            <a:avLst/>
          </a:prstGeom>
          <a:ln>
            <a:solidFill>
              <a:srgbClr val="FF33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400" b="1" dirty="0" err="1">
                <a:latin typeface="Arial" pitchFamily="34" charset="0"/>
                <a:cs typeface="Arial" pitchFamily="34" charset="0"/>
              </a:rPr>
              <a:t>Lactate</a:t>
            </a:r>
            <a:endParaRPr lang="it-IT" sz="2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Connettore 2 5"/>
          <p:cNvCxnSpPr/>
          <p:nvPr/>
        </p:nvCxnSpPr>
        <p:spPr>
          <a:xfrm>
            <a:off x="5076825" y="1628775"/>
            <a:ext cx="1728788" cy="647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flipH="1">
            <a:off x="1258888" y="1557338"/>
            <a:ext cx="2089150" cy="7921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395536" y="476672"/>
            <a:ext cx="56457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95536" y="3717032"/>
            <a:ext cx="564578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Arial" pitchFamily="34" charset="0"/>
                <a:cs typeface="Arial" pitchFamily="34" charset="0"/>
              </a:rPr>
              <a:t>B)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763688" y="692696"/>
            <a:ext cx="5040759" cy="120015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lIns="378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TOBSY</a:t>
            </a:r>
            <a:r>
              <a:rPr lang="en-US" altLang="zh-CN" sz="2400" b="1" baseline="30000" dirty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TOSCY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36838"/>
            <a:ext cx="8353425" cy="38163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6"/>
          <p:cNvSpPr txBox="1">
            <a:spLocks noChangeArrowheads="1"/>
          </p:cNvSpPr>
          <p:nvPr/>
        </p:nvSpPr>
        <p:spPr bwMode="auto">
          <a:xfrm>
            <a:off x="250825" y="4005263"/>
            <a:ext cx="2590800" cy="1800225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>
                <a:solidFill>
                  <a:srgbClr val="3333FF"/>
                </a:solidFill>
                <a:latin typeface="Calibri" pitchFamily="34" charset="0"/>
              </a:rPr>
              <a:t>TO</a:t>
            </a:r>
            <a:r>
              <a:rPr lang="en-GB" sz="2800" b="1">
                <a:latin typeface="Calibri" pitchFamily="34" charset="0"/>
              </a:rPr>
              <a:t>tal through </a:t>
            </a:r>
          </a:p>
          <a:p>
            <a:r>
              <a:rPr lang="en-GB" sz="2800" b="1">
                <a:solidFill>
                  <a:srgbClr val="3333FF"/>
                </a:solidFill>
                <a:latin typeface="Calibri" pitchFamily="34" charset="0"/>
              </a:rPr>
              <a:t>B</a:t>
            </a:r>
            <a:r>
              <a:rPr lang="en-GB" sz="2800" b="1">
                <a:latin typeface="Calibri" pitchFamily="34" charset="0"/>
              </a:rPr>
              <a:t>ond correlation </a:t>
            </a:r>
          </a:p>
          <a:p>
            <a:r>
              <a:rPr lang="en-GB" sz="2800" b="1">
                <a:solidFill>
                  <a:srgbClr val="3333FF"/>
                </a:solidFill>
                <a:latin typeface="Calibri" pitchFamily="34" charset="0"/>
              </a:rPr>
              <a:t>S</a:t>
            </a:r>
            <a:r>
              <a:rPr lang="en-GB" sz="2800" b="1">
                <a:latin typeface="Calibri" pitchFamily="34" charset="0"/>
              </a:rPr>
              <a:t>pectroscop</a:t>
            </a:r>
            <a:r>
              <a:rPr lang="en-GB" sz="2800" b="1">
                <a:solidFill>
                  <a:srgbClr val="3333FF"/>
                </a:solidFill>
                <a:latin typeface="Calibri" pitchFamily="34" charset="0"/>
              </a:rPr>
              <a:t>Y</a:t>
            </a:r>
          </a:p>
        </p:txBody>
      </p:sp>
      <p:pic>
        <p:nvPicPr>
          <p:cNvPr id="21507" name="Picture 24" descr="Figure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1484313"/>
            <a:ext cx="489743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16"/>
          <p:cNvSpPr txBox="1">
            <a:spLocks noChangeArrowheads="1"/>
          </p:cNvSpPr>
          <p:nvPr/>
        </p:nvSpPr>
        <p:spPr bwMode="auto">
          <a:xfrm>
            <a:off x="5219700" y="404813"/>
            <a:ext cx="3490913" cy="954087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>
                <a:solidFill>
                  <a:srgbClr val="FF0066"/>
                </a:solidFill>
                <a:latin typeface="Calibri" pitchFamily="34" charset="0"/>
              </a:rPr>
              <a:t>TO</a:t>
            </a:r>
            <a:r>
              <a:rPr lang="en-GB" sz="2800" b="1">
                <a:latin typeface="Calibri" pitchFamily="34" charset="0"/>
              </a:rPr>
              <a:t>tal </a:t>
            </a:r>
            <a:r>
              <a:rPr lang="en-GB" sz="2800" b="1">
                <a:solidFill>
                  <a:srgbClr val="FF0066"/>
                </a:solidFill>
                <a:latin typeface="Calibri" pitchFamily="34" charset="0"/>
              </a:rPr>
              <a:t>C</a:t>
            </a:r>
            <a:r>
              <a:rPr lang="en-GB" sz="2800" b="1">
                <a:latin typeface="Calibri" pitchFamily="34" charset="0"/>
              </a:rPr>
              <a:t>orrelation </a:t>
            </a:r>
          </a:p>
          <a:p>
            <a:r>
              <a:rPr lang="en-GB" sz="2800" b="1">
                <a:solidFill>
                  <a:srgbClr val="FF0066"/>
                </a:solidFill>
                <a:latin typeface="Calibri" pitchFamily="34" charset="0"/>
              </a:rPr>
              <a:t>S</a:t>
            </a:r>
            <a:r>
              <a:rPr lang="en-GB" sz="2800" b="1">
                <a:latin typeface="Calibri" pitchFamily="34" charset="0"/>
              </a:rPr>
              <a:t>pectroscop</a:t>
            </a:r>
            <a:r>
              <a:rPr lang="en-GB" sz="2800" b="1">
                <a:solidFill>
                  <a:srgbClr val="FF0066"/>
                </a:solidFill>
                <a:latin typeface="Calibri" pitchFamily="34" charset="0"/>
              </a:rPr>
              <a:t>Y</a:t>
            </a:r>
          </a:p>
        </p:txBody>
      </p:sp>
      <p:sp>
        <p:nvSpPr>
          <p:cNvPr id="21509" name="Line 26"/>
          <p:cNvSpPr>
            <a:spLocks noChangeShapeType="1"/>
          </p:cNvSpPr>
          <p:nvPr/>
        </p:nvSpPr>
        <p:spPr bwMode="auto">
          <a:xfrm flipV="1">
            <a:off x="4643438" y="5157788"/>
            <a:ext cx="649287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21510" name="Text Box 20"/>
          <p:cNvSpPr txBox="1">
            <a:spLocks noChangeArrowheads="1"/>
          </p:cNvSpPr>
          <p:nvPr/>
        </p:nvSpPr>
        <p:spPr bwMode="auto">
          <a:xfrm>
            <a:off x="4427538" y="6021388"/>
            <a:ext cx="1524000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latin typeface="Calibri" pitchFamily="34" charset="0"/>
              </a:rPr>
              <a:t>W8-adiabatic pulse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asellaDiTesto 1"/>
          <p:cNvSpPr txBox="1">
            <a:spLocks noChangeArrowheads="1"/>
          </p:cNvSpPr>
          <p:nvPr/>
        </p:nvSpPr>
        <p:spPr bwMode="auto">
          <a:xfrm>
            <a:off x="2555875" y="260350"/>
            <a:ext cx="360045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t-IT" sz="4000" b="1" dirty="0" err="1">
                <a:latin typeface="Cooper Black" pitchFamily="18" charset="0"/>
                <a:cs typeface="Arial" pitchFamily="34" charset="0"/>
              </a:rPr>
              <a:t>Main</a:t>
            </a:r>
            <a:r>
              <a:rPr lang="it-IT" sz="4000" b="1" dirty="0">
                <a:latin typeface="Cooper Black" pitchFamily="18" charset="0"/>
                <a:cs typeface="Arial" pitchFamily="34" charset="0"/>
              </a:rPr>
              <a:t> </a:t>
            </a:r>
            <a:r>
              <a:rPr lang="it-IT" sz="4000" b="1" dirty="0" err="1">
                <a:latin typeface="Cooper Black" pitchFamily="18" charset="0"/>
                <a:cs typeface="Arial" pitchFamily="34" charset="0"/>
              </a:rPr>
              <a:t>Points</a:t>
            </a:r>
            <a:endParaRPr lang="it-IT" sz="4000" b="1" dirty="0">
              <a:latin typeface="Cooper Black" pitchFamily="18" charset="0"/>
              <a:cs typeface="Arial" pitchFamily="34" charset="0"/>
            </a:endParaRPr>
          </a:p>
        </p:txBody>
      </p:sp>
      <p:grpSp>
        <p:nvGrpSpPr>
          <p:cNvPr id="4" name="Gruppo 12"/>
          <p:cNvGrpSpPr>
            <a:grpSpLocks/>
          </p:cNvGrpSpPr>
          <p:nvPr/>
        </p:nvGrpSpPr>
        <p:grpSpPr bwMode="auto">
          <a:xfrm>
            <a:off x="468313" y="1341438"/>
            <a:ext cx="8482012" cy="3113087"/>
            <a:chOff x="467544" y="1340768"/>
            <a:chExt cx="8483319" cy="3114073"/>
          </a:xfrm>
        </p:grpSpPr>
        <p:pic>
          <p:nvPicPr>
            <p:cNvPr id="4107" name="Picture 6" descr="http://upload.wikimedia.org/wikipedia/it/5/5f/Lattato_di_etile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32240" y="1484784"/>
              <a:ext cx="2218623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CasellaDiTesto 2"/>
            <p:cNvSpPr txBox="1">
              <a:spLocks noChangeArrowheads="1"/>
            </p:cNvSpPr>
            <p:nvPr/>
          </p:nvSpPr>
          <p:spPr bwMode="auto">
            <a:xfrm>
              <a:off x="467544" y="2564904"/>
              <a:ext cx="8371779" cy="52322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Techniques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for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the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Metabolites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Characterization</a:t>
              </a:r>
              <a:endParaRPr lang="it-IT" sz="28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111" name="Picture 8" descr="http://erboristeriaolbia.files.wordpress.com/2010/08/glutamina_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64088" y="2924944"/>
              <a:ext cx="2160240" cy="1529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2" name="Picture 10" descr="http://www.baubon.it/upload_file/taurina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39952" y="1340768"/>
              <a:ext cx="2108234" cy="1224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uppo 18"/>
          <p:cNvGrpSpPr>
            <a:grpSpLocks/>
          </p:cNvGrpSpPr>
          <p:nvPr/>
        </p:nvGrpSpPr>
        <p:grpSpPr bwMode="auto">
          <a:xfrm>
            <a:off x="1258888" y="4652963"/>
            <a:ext cx="7056437" cy="1917700"/>
            <a:chOff x="1259632" y="4653136"/>
            <a:chExt cx="7055136" cy="1916832"/>
          </a:xfrm>
        </p:grpSpPr>
        <p:sp>
          <p:nvSpPr>
            <p:cNvPr id="3" name="CasellaDiTesto 3"/>
            <p:cNvSpPr txBox="1">
              <a:spLocks noChangeArrowheads="1"/>
            </p:cNvSpPr>
            <p:nvPr/>
          </p:nvSpPr>
          <p:spPr bwMode="auto">
            <a:xfrm>
              <a:off x="1259632" y="4653136"/>
              <a:ext cx="7055136" cy="52322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Examples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of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HR-MAS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studies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on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tumors</a:t>
              </a:r>
              <a:endParaRPr lang="it-IT" sz="28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104" name="Picture 14" descr="http://upload.wikimedia.org/wikipedia/commons/thumb/6/63/AFIP405851R-MEDULLOBLASTOMA.jpg/200px-AFIP405851R-MEDULLOBLASTOMA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64288" y="5301208"/>
              <a:ext cx="1037953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16" descr="https://encrypted-tbn2.google.com/images?q=tbn:ANd9GcTbUlFR3YhRhdDfdXzs1vxDXjl09tpa78rGVpZud4686SBI2g-oXg"/>
            <p:cNvPicPr>
              <a:picLocks noChangeAspect="1" noChangeArrowheads="1"/>
            </p:cNvPicPr>
            <p:nvPr/>
          </p:nvPicPr>
          <p:blipFill>
            <a:blip r:embed="rId6" cstate="print"/>
            <a:srcRect l="16495" t="14818" r="17528" b="6691"/>
            <a:stretch>
              <a:fillRect/>
            </a:stretch>
          </p:blipFill>
          <p:spPr bwMode="auto">
            <a:xfrm>
              <a:off x="5580112" y="5589240"/>
              <a:ext cx="1238814" cy="980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igura a mano libera 11"/>
            <p:cNvSpPr/>
            <p:nvPr/>
          </p:nvSpPr>
          <p:spPr>
            <a:xfrm>
              <a:off x="7546560" y="6090760"/>
              <a:ext cx="236494" cy="269753"/>
            </a:xfrm>
            <a:custGeom>
              <a:avLst/>
              <a:gdLst>
                <a:gd name="connsiteX0" fmla="*/ 232012 w 236561"/>
                <a:gd name="connsiteY0" fmla="*/ 146770 h 269600"/>
                <a:gd name="connsiteX1" fmla="*/ 218364 w 236561"/>
                <a:gd name="connsiteY1" fmla="*/ 51236 h 269600"/>
                <a:gd name="connsiteX2" fmla="*/ 191069 w 236561"/>
                <a:gd name="connsiteY2" fmla="*/ 10292 h 269600"/>
                <a:gd name="connsiteX3" fmla="*/ 54591 w 236561"/>
                <a:gd name="connsiteY3" fmla="*/ 23940 h 269600"/>
                <a:gd name="connsiteX4" fmla="*/ 13648 w 236561"/>
                <a:gd name="connsiteY4" fmla="*/ 105827 h 269600"/>
                <a:gd name="connsiteX5" fmla="*/ 0 w 236561"/>
                <a:gd name="connsiteY5" fmla="*/ 146770 h 269600"/>
                <a:gd name="connsiteX6" fmla="*/ 13648 w 236561"/>
                <a:gd name="connsiteY6" fmla="*/ 228656 h 269600"/>
                <a:gd name="connsiteX7" fmla="*/ 95534 w 236561"/>
                <a:gd name="connsiteY7" fmla="*/ 269600 h 269600"/>
                <a:gd name="connsiteX8" fmla="*/ 191069 w 236561"/>
                <a:gd name="connsiteY8" fmla="*/ 228656 h 269600"/>
                <a:gd name="connsiteX9" fmla="*/ 232012 w 236561"/>
                <a:gd name="connsiteY9" fmla="*/ 146770 h 26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561" h="269600">
                  <a:moveTo>
                    <a:pt x="232012" y="146770"/>
                  </a:moveTo>
                  <a:cubicBezTo>
                    <a:pt x="236561" y="117200"/>
                    <a:pt x="227607" y="82047"/>
                    <a:pt x="218364" y="51236"/>
                  </a:cubicBezTo>
                  <a:cubicBezTo>
                    <a:pt x="213651" y="35525"/>
                    <a:pt x="207248" y="12989"/>
                    <a:pt x="191069" y="10292"/>
                  </a:cubicBezTo>
                  <a:cubicBezTo>
                    <a:pt x="145972" y="2776"/>
                    <a:pt x="100084" y="19391"/>
                    <a:pt x="54591" y="23940"/>
                  </a:cubicBezTo>
                  <a:cubicBezTo>
                    <a:pt x="20287" y="126851"/>
                    <a:pt x="66561" y="0"/>
                    <a:pt x="13648" y="105827"/>
                  </a:cubicBezTo>
                  <a:cubicBezTo>
                    <a:pt x="7214" y="118694"/>
                    <a:pt x="4549" y="133122"/>
                    <a:pt x="0" y="146770"/>
                  </a:cubicBezTo>
                  <a:cubicBezTo>
                    <a:pt x="4549" y="174065"/>
                    <a:pt x="1273" y="203906"/>
                    <a:pt x="13648" y="228656"/>
                  </a:cubicBezTo>
                  <a:cubicBezTo>
                    <a:pt x="24231" y="249822"/>
                    <a:pt x="76156" y="263140"/>
                    <a:pt x="95534" y="269600"/>
                  </a:cubicBezTo>
                  <a:cubicBezTo>
                    <a:pt x="137297" y="259159"/>
                    <a:pt x="159652" y="260073"/>
                    <a:pt x="191069" y="228656"/>
                  </a:cubicBezTo>
                  <a:cubicBezTo>
                    <a:pt x="229649" y="190076"/>
                    <a:pt x="227463" y="176340"/>
                    <a:pt x="232012" y="146770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20688"/>
            <a:ext cx="6019800" cy="4953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 b="50053"/>
          <a:stretch>
            <a:fillRect/>
          </a:stretch>
        </p:blipFill>
        <p:spPr bwMode="auto">
          <a:xfrm>
            <a:off x="467544" y="1268760"/>
            <a:ext cx="829606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reccia in giù 2"/>
          <p:cNvSpPr/>
          <p:nvPr/>
        </p:nvSpPr>
        <p:spPr>
          <a:xfrm>
            <a:off x="2051720" y="620688"/>
            <a:ext cx="504056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in giù 3"/>
          <p:cNvSpPr/>
          <p:nvPr/>
        </p:nvSpPr>
        <p:spPr>
          <a:xfrm rot="10800000">
            <a:off x="6732240" y="5517232"/>
            <a:ext cx="504056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1691680" y="188640"/>
            <a:ext cx="1238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TOBSY</a:t>
            </a:r>
            <a:endParaRPr lang="it-IT" sz="2400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372200" y="6165304"/>
            <a:ext cx="1238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TOCSY</a:t>
            </a:r>
            <a:endParaRPr lang="it-IT" sz="24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4032448" cy="61206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Rettangolo 2"/>
          <p:cNvSpPr/>
          <p:nvPr/>
        </p:nvSpPr>
        <p:spPr>
          <a:xfrm>
            <a:off x="5004048" y="188640"/>
            <a:ext cx="388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1D slices along the indirect dimension of the 2D </a:t>
            </a:r>
            <a:r>
              <a:rPr lang="en-US" dirty="0" smtClean="0"/>
              <a:t>spectra recorded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/>
              <a:t>adiabatic</a:t>
            </a:r>
            <a:r>
              <a:rPr lang="it-IT" dirty="0"/>
              <a:t> </a:t>
            </a:r>
            <a:r>
              <a:rPr lang="it-IT" dirty="0" smtClean="0"/>
              <a:t>C9</a:t>
            </a:r>
            <a:r>
              <a:rPr lang="it-IT" baseline="30000" dirty="0" smtClean="0"/>
              <a:t>1</a:t>
            </a:r>
            <a:r>
              <a:rPr lang="en-US" baseline="-25000" dirty="0" smtClean="0"/>
              <a:t>15</a:t>
            </a:r>
            <a:r>
              <a:rPr lang="en-US" dirty="0" smtClean="0"/>
              <a:t> </a:t>
            </a:r>
            <a:r>
              <a:rPr lang="en-US" dirty="0"/>
              <a:t>(black) and adiabatic MLEV-16 (red). 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5004048" y="3573016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Tx/>
              <a:buChar char="•"/>
            </a:pPr>
            <a:r>
              <a:rPr lang="it-IT" dirty="0" smtClean="0"/>
              <a:t>More </a:t>
            </a:r>
            <a:r>
              <a:rPr lang="it-IT" dirty="0" err="1" smtClean="0"/>
              <a:t>insensitive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RF </a:t>
            </a:r>
            <a:r>
              <a:rPr lang="it-IT" dirty="0" err="1" smtClean="0"/>
              <a:t>miscalibration</a:t>
            </a:r>
            <a:r>
              <a:rPr lang="it-IT" dirty="0" smtClean="0"/>
              <a:t> and, </a:t>
            </a:r>
            <a:r>
              <a:rPr lang="it-IT" dirty="0" err="1" smtClean="0"/>
              <a:t>therefore</a:t>
            </a:r>
            <a:r>
              <a:rPr lang="it-IT" dirty="0" smtClean="0"/>
              <a:t>, high </a:t>
            </a:r>
            <a:r>
              <a:rPr lang="it-IT" dirty="0" err="1" smtClean="0"/>
              <a:t>tolerance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spatial</a:t>
            </a:r>
            <a:r>
              <a:rPr lang="it-IT" dirty="0" smtClean="0"/>
              <a:t> </a:t>
            </a:r>
            <a:r>
              <a:rPr lang="it-IT" dirty="0" err="1" smtClean="0"/>
              <a:t>inhomogeneity</a:t>
            </a:r>
            <a:endParaRPr lang="it-IT" dirty="0" smtClean="0"/>
          </a:p>
          <a:p>
            <a:pPr algn="just" eaLnBrk="0" hangingPunct="0"/>
            <a:endParaRPr lang="it-IT" dirty="0" smtClean="0"/>
          </a:p>
          <a:p>
            <a:pPr algn="just" eaLnBrk="0" hangingPunct="0">
              <a:buFontTx/>
              <a:buChar char="•"/>
            </a:pPr>
            <a:r>
              <a:rPr lang="it-IT" dirty="0" smtClean="0"/>
              <a:t>Accurate </a:t>
            </a:r>
            <a:r>
              <a:rPr lang="it-IT" dirty="0" err="1" smtClean="0"/>
              <a:t>spin</a:t>
            </a:r>
            <a:r>
              <a:rPr lang="it-IT" dirty="0" smtClean="0"/>
              <a:t> </a:t>
            </a:r>
            <a:r>
              <a:rPr lang="it-IT" dirty="0" err="1" smtClean="0"/>
              <a:t>inversion</a:t>
            </a:r>
            <a:r>
              <a:rPr lang="it-IT" dirty="0" smtClean="0"/>
              <a:t> </a:t>
            </a:r>
            <a:r>
              <a:rPr lang="it-IT" dirty="0" err="1" smtClean="0"/>
              <a:t>over</a:t>
            </a:r>
            <a:r>
              <a:rPr lang="it-IT" dirty="0" smtClean="0"/>
              <a:t> a </a:t>
            </a:r>
            <a:r>
              <a:rPr lang="it-IT" dirty="0" err="1" smtClean="0"/>
              <a:t>large</a:t>
            </a:r>
            <a:r>
              <a:rPr lang="it-IT" dirty="0" smtClean="0"/>
              <a:t> </a:t>
            </a:r>
            <a:r>
              <a:rPr lang="it-IT" dirty="0" err="1" smtClean="0"/>
              <a:t>range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RF </a:t>
            </a:r>
            <a:r>
              <a:rPr lang="it-IT" dirty="0" err="1" smtClean="0"/>
              <a:t>power</a:t>
            </a:r>
            <a:r>
              <a:rPr lang="it-IT" dirty="0" smtClean="0"/>
              <a:t> </a:t>
            </a:r>
            <a:r>
              <a:rPr lang="it-IT" dirty="0" err="1" smtClean="0"/>
              <a:t>levels</a:t>
            </a:r>
            <a:r>
              <a:rPr lang="it-IT" dirty="0" smtClean="0"/>
              <a:t> </a:t>
            </a:r>
          </a:p>
          <a:p>
            <a:pPr algn="just" eaLnBrk="0" hangingPunct="0">
              <a:buFontTx/>
              <a:buChar char="•"/>
            </a:pPr>
            <a:endParaRPr lang="it-IT" dirty="0" smtClean="0"/>
          </a:p>
          <a:p>
            <a:pPr algn="just" eaLnBrk="0" hangingPunct="0">
              <a:buFontTx/>
              <a:buChar char="•"/>
            </a:pPr>
            <a:r>
              <a:rPr lang="it-IT" dirty="0" err="1" smtClean="0"/>
              <a:t>Minimization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decoupling</a:t>
            </a:r>
            <a:r>
              <a:rPr lang="it-IT" dirty="0" smtClean="0"/>
              <a:t> </a:t>
            </a:r>
            <a:r>
              <a:rPr lang="it-IT" dirty="0" err="1" smtClean="0"/>
              <a:t>power</a:t>
            </a:r>
            <a:r>
              <a:rPr lang="it-IT" dirty="0" smtClean="0"/>
              <a:t> and sample </a:t>
            </a:r>
            <a:r>
              <a:rPr lang="it-IT" dirty="0" err="1" smtClean="0"/>
              <a:t>heating</a:t>
            </a:r>
            <a:r>
              <a:rPr lang="it-IT" dirty="0" smtClean="0"/>
              <a:t> </a:t>
            </a:r>
            <a:r>
              <a:rPr lang="it-IT" dirty="0" err="1" smtClean="0"/>
              <a:t>Type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adiabatic</a:t>
            </a:r>
            <a:r>
              <a:rPr lang="it-IT" dirty="0" smtClean="0"/>
              <a:t> </a:t>
            </a:r>
            <a:r>
              <a:rPr lang="it-IT" dirty="0" err="1" smtClean="0"/>
              <a:t>pulses</a:t>
            </a:r>
            <a:endParaRPr lang="it-IT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9512" y="1196752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2400" dirty="0"/>
          </a:p>
          <a:p>
            <a:pPr marL="457200" indent="-457200" algn="just">
              <a:buAutoNum type="arabicParenBoth"/>
            </a:pPr>
            <a:r>
              <a:rPr lang="en-US" sz="2400" dirty="0" smtClean="0"/>
              <a:t>improved </a:t>
            </a:r>
            <a:r>
              <a:rPr lang="en-US" sz="2400" dirty="0"/>
              <a:t>detection of relevant tissue biomarkers of </a:t>
            </a:r>
            <a:r>
              <a:rPr lang="en-US" sz="2400" dirty="0" err="1" smtClean="0"/>
              <a:t>highmolecular</a:t>
            </a:r>
            <a:r>
              <a:rPr lang="en-US" sz="2400" dirty="0" smtClean="0"/>
              <a:t>-weight </a:t>
            </a:r>
            <a:r>
              <a:rPr lang="en-US" sz="2400" dirty="0"/>
              <a:t>and reduced mobility (e.g. phospholipids), </a:t>
            </a:r>
          </a:p>
          <a:p>
            <a:pPr marL="457200" indent="-457200" algn="just"/>
            <a:endParaRPr lang="en-US" sz="2400" dirty="0" smtClean="0"/>
          </a:p>
          <a:p>
            <a:pPr marL="457200" indent="-457200" algn="just"/>
            <a:r>
              <a:rPr lang="en-US" sz="2400" dirty="0" smtClean="0"/>
              <a:t>(2) detection </a:t>
            </a:r>
            <a:r>
              <a:rPr lang="en-US" sz="2400" dirty="0"/>
              <a:t>of new macromolecular biomarkers such as </a:t>
            </a:r>
            <a:r>
              <a:rPr lang="en-US" sz="2400" dirty="0" smtClean="0"/>
              <a:t>proteins, </a:t>
            </a:r>
            <a:r>
              <a:rPr lang="en-US" sz="2400" dirty="0" err="1" smtClean="0"/>
              <a:t>glycolipids</a:t>
            </a:r>
            <a:r>
              <a:rPr lang="en-US" sz="2400" dirty="0"/>
              <a:t>, or lipoproteins, </a:t>
            </a:r>
            <a:endParaRPr lang="en-US" sz="2400" dirty="0" smtClean="0"/>
          </a:p>
          <a:p>
            <a:pPr marL="457200" indent="-457200" algn="just"/>
            <a:endParaRPr lang="en-US" sz="2400" dirty="0"/>
          </a:p>
          <a:p>
            <a:pPr marL="457200" indent="-457200" algn="just"/>
            <a:r>
              <a:rPr lang="en-US" sz="2400" dirty="0" smtClean="0"/>
              <a:t>(3</a:t>
            </a:r>
            <a:r>
              <a:rPr lang="en-US" sz="2400" dirty="0"/>
              <a:t>) use of low </a:t>
            </a:r>
            <a:r>
              <a:rPr lang="en-US" sz="2400" dirty="0" smtClean="0"/>
              <a:t>temperatures (&lt;</a:t>
            </a:r>
            <a:r>
              <a:rPr lang="en-US" sz="2400" dirty="0"/>
              <a:t>5 C) and MAS rates (&lt;3 kHz) to preserve sample </a:t>
            </a:r>
            <a:r>
              <a:rPr lang="en-US" sz="2400" dirty="0" smtClean="0"/>
              <a:t>integrity for </a:t>
            </a:r>
            <a:r>
              <a:rPr lang="en-US" sz="2400" dirty="0"/>
              <a:t>further gene expression analysis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3203848" y="476672"/>
            <a:ext cx="264482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ADVANTAGES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908050"/>
            <a:ext cx="8823325" cy="25098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Rettangolo 2"/>
          <p:cNvSpPr/>
          <p:nvPr/>
        </p:nvSpPr>
        <p:spPr>
          <a:xfrm>
            <a:off x="1259632" y="4149080"/>
            <a:ext cx="6552728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" pitchFamily="34" charset="0"/>
                <a:cs typeface="Arial" pitchFamily="34" charset="0"/>
              </a:rPr>
              <a:t>Adiabatic pulses are sometimes considered to be mysterious and exotic entities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ig 2-1H diversa temp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6038" b="5144"/>
          <a:stretch>
            <a:fillRect/>
          </a:stretch>
        </p:blipFill>
        <p:spPr bwMode="auto">
          <a:xfrm>
            <a:off x="3635896" y="116632"/>
            <a:ext cx="5256584" cy="661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CasellaDiTesto 2"/>
          <p:cNvSpPr txBox="1">
            <a:spLocks noChangeArrowheads="1"/>
          </p:cNvSpPr>
          <p:nvPr/>
        </p:nvSpPr>
        <p:spPr bwMode="auto">
          <a:xfrm>
            <a:off x="251520" y="404664"/>
            <a:ext cx="3861955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it-IT" sz="2800" b="1" dirty="0">
                <a:latin typeface="Cooper Black" pitchFamily="18" charset="0"/>
              </a:rPr>
              <a:t>Temperature </a:t>
            </a:r>
            <a:r>
              <a:rPr lang="it-IT" sz="2800" b="1" dirty="0" err="1">
                <a:latin typeface="Cooper Black" pitchFamily="18" charset="0"/>
              </a:rPr>
              <a:t>effects</a:t>
            </a:r>
            <a:endParaRPr lang="it-IT" sz="2800" b="1" dirty="0">
              <a:latin typeface="Cooper Black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23528" y="2780928"/>
            <a:ext cx="34563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b) sample 1 at 300° K, t = 21 h;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23528" y="1124744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a) sample </a:t>
            </a:r>
            <a:r>
              <a:rPr lang="en-US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 at 300° K, t = 0 h;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323528" y="4293096"/>
            <a:ext cx="3283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c) sample 2 at 278° K, t = 0 h; 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251520" y="6021288"/>
            <a:ext cx="3360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d) sample 2 at 278° K, t = 18 h.</a:t>
            </a:r>
            <a:endParaRPr lang="it-IT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1"/>
          <p:cNvSpPr txBox="1">
            <a:spLocks noChangeArrowheads="1"/>
          </p:cNvSpPr>
          <p:nvPr/>
        </p:nvSpPr>
        <p:spPr bwMode="auto">
          <a:xfrm>
            <a:off x="2555875" y="260350"/>
            <a:ext cx="360045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t-IT" sz="4000" b="1" dirty="0" err="1">
                <a:latin typeface="Cooper Black" pitchFamily="18" charset="0"/>
                <a:cs typeface="Arial" pitchFamily="34" charset="0"/>
              </a:rPr>
              <a:t>Main</a:t>
            </a:r>
            <a:r>
              <a:rPr lang="it-IT" sz="4000" b="1" dirty="0">
                <a:latin typeface="Cooper Black" pitchFamily="18" charset="0"/>
                <a:cs typeface="Arial" pitchFamily="34" charset="0"/>
              </a:rPr>
              <a:t> </a:t>
            </a:r>
            <a:r>
              <a:rPr lang="it-IT" sz="4000" b="1" dirty="0" err="1">
                <a:latin typeface="Cooper Black" pitchFamily="18" charset="0"/>
                <a:cs typeface="Arial" pitchFamily="34" charset="0"/>
              </a:rPr>
              <a:t>Points</a:t>
            </a:r>
            <a:endParaRPr lang="it-IT" sz="4000" b="1" dirty="0">
              <a:latin typeface="Cooper Black" pitchFamily="18" charset="0"/>
              <a:cs typeface="Arial" pitchFamily="34" charset="0"/>
            </a:endParaRPr>
          </a:p>
        </p:txBody>
      </p:sp>
      <p:grpSp>
        <p:nvGrpSpPr>
          <p:cNvPr id="2" name="Gruppo 12"/>
          <p:cNvGrpSpPr>
            <a:grpSpLocks/>
          </p:cNvGrpSpPr>
          <p:nvPr/>
        </p:nvGrpSpPr>
        <p:grpSpPr bwMode="auto">
          <a:xfrm>
            <a:off x="468313" y="1341438"/>
            <a:ext cx="8482012" cy="3113087"/>
            <a:chOff x="467544" y="1340768"/>
            <a:chExt cx="8483319" cy="3114073"/>
          </a:xfrm>
        </p:grpSpPr>
        <p:pic>
          <p:nvPicPr>
            <p:cNvPr id="26635" name="Picture 6" descr="http://upload.wikimedia.org/wikipedia/it/5/5f/Lattato_di_etile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32240" y="1484784"/>
              <a:ext cx="2218623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CasellaDiTesto 2"/>
            <p:cNvSpPr txBox="1">
              <a:spLocks noChangeArrowheads="1"/>
            </p:cNvSpPr>
            <p:nvPr/>
          </p:nvSpPr>
          <p:spPr bwMode="auto">
            <a:xfrm>
              <a:off x="467544" y="2564904"/>
              <a:ext cx="8371779" cy="52322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Techniques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for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the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Metabolites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Characterization</a:t>
              </a:r>
              <a:endParaRPr lang="it-IT" sz="28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639" name="Picture 8" descr="http://erboristeriaolbia.files.wordpress.com/2010/08/glutamina_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64088" y="2924944"/>
              <a:ext cx="2160240" cy="1529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0" name="Picture 10" descr="http://www.baubon.it/upload_file/taurina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39952" y="1340768"/>
              <a:ext cx="2108234" cy="1224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28" name="Gruppo 13"/>
          <p:cNvGrpSpPr>
            <a:grpSpLocks/>
          </p:cNvGrpSpPr>
          <p:nvPr/>
        </p:nvGrpSpPr>
        <p:grpSpPr bwMode="auto">
          <a:xfrm>
            <a:off x="1258888" y="4437063"/>
            <a:ext cx="7056437" cy="2133600"/>
            <a:chOff x="1259632" y="4437112"/>
            <a:chExt cx="7055136" cy="2132856"/>
          </a:xfrm>
        </p:grpSpPr>
        <p:sp>
          <p:nvSpPr>
            <p:cNvPr id="7" name="CasellaDiTesto 3"/>
            <p:cNvSpPr txBox="1">
              <a:spLocks noChangeArrowheads="1"/>
            </p:cNvSpPr>
            <p:nvPr/>
          </p:nvSpPr>
          <p:spPr bwMode="auto">
            <a:xfrm>
              <a:off x="1259632" y="4437112"/>
              <a:ext cx="7055136" cy="52322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Examples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of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HR-MAS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studies</a:t>
              </a:r>
              <a:r>
                <a:rPr lang="it-IT" sz="2800" b="1" dirty="0">
                  <a:latin typeface="Arial" pitchFamily="34" charset="0"/>
                  <a:cs typeface="Arial" pitchFamily="34" charset="0"/>
                </a:rPr>
                <a:t> on </a:t>
              </a:r>
              <a:r>
                <a:rPr lang="it-IT" sz="2800" b="1" dirty="0" err="1">
                  <a:latin typeface="Arial" pitchFamily="34" charset="0"/>
                  <a:cs typeface="Arial" pitchFamily="34" charset="0"/>
                </a:rPr>
                <a:t>tumors</a:t>
              </a:r>
              <a:endParaRPr lang="it-IT" sz="28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632" name="Picture 14" descr="http://upload.wikimedia.org/wikipedia/commons/thumb/6/63/AFIP405851R-MEDULLOBLASTOMA.jpg/200px-AFIP405851R-MEDULLOBLASTOMA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64288" y="5301208"/>
              <a:ext cx="1037953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16" descr="https://encrypted-tbn2.google.com/images?q=tbn:ANd9GcTbUlFR3YhRhdDfdXzs1vxDXjl09tpa78rGVpZud4686SBI2g-oXg"/>
            <p:cNvPicPr>
              <a:picLocks noChangeAspect="1" noChangeArrowheads="1"/>
            </p:cNvPicPr>
            <p:nvPr/>
          </p:nvPicPr>
          <p:blipFill>
            <a:blip r:embed="rId6" cstate="print"/>
            <a:srcRect l="16495" t="14818" r="17528" b="6691"/>
            <a:stretch>
              <a:fillRect/>
            </a:stretch>
          </p:blipFill>
          <p:spPr bwMode="auto">
            <a:xfrm>
              <a:off x="5580112" y="5589240"/>
              <a:ext cx="1238814" cy="980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igura a mano libera 11"/>
            <p:cNvSpPr/>
            <p:nvPr/>
          </p:nvSpPr>
          <p:spPr>
            <a:xfrm>
              <a:off x="7546560" y="6090710"/>
              <a:ext cx="236494" cy="269781"/>
            </a:xfrm>
            <a:custGeom>
              <a:avLst/>
              <a:gdLst>
                <a:gd name="connsiteX0" fmla="*/ 232012 w 236561"/>
                <a:gd name="connsiteY0" fmla="*/ 146770 h 269600"/>
                <a:gd name="connsiteX1" fmla="*/ 218364 w 236561"/>
                <a:gd name="connsiteY1" fmla="*/ 51236 h 269600"/>
                <a:gd name="connsiteX2" fmla="*/ 191069 w 236561"/>
                <a:gd name="connsiteY2" fmla="*/ 10292 h 269600"/>
                <a:gd name="connsiteX3" fmla="*/ 54591 w 236561"/>
                <a:gd name="connsiteY3" fmla="*/ 23940 h 269600"/>
                <a:gd name="connsiteX4" fmla="*/ 13648 w 236561"/>
                <a:gd name="connsiteY4" fmla="*/ 105827 h 269600"/>
                <a:gd name="connsiteX5" fmla="*/ 0 w 236561"/>
                <a:gd name="connsiteY5" fmla="*/ 146770 h 269600"/>
                <a:gd name="connsiteX6" fmla="*/ 13648 w 236561"/>
                <a:gd name="connsiteY6" fmla="*/ 228656 h 269600"/>
                <a:gd name="connsiteX7" fmla="*/ 95534 w 236561"/>
                <a:gd name="connsiteY7" fmla="*/ 269600 h 269600"/>
                <a:gd name="connsiteX8" fmla="*/ 191069 w 236561"/>
                <a:gd name="connsiteY8" fmla="*/ 228656 h 269600"/>
                <a:gd name="connsiteX9" fmla="*/ 232012 w 236561"/>
                <a:gd name="connsiteY9" fmla="*/ 146770 h 26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561" h="269600">
                  <a:moveTo>
                    <a:pt x="232012" y="146770"/>
                  </a:moveTo>
                  <a:cubicBezTo>
                    <a:pt x="236561" y="117200"/>
                    <a:pt x="227607" y="82047"/>
                    <a:pt x="218364" y="51236"/>
                  </a:cubicBezTo>
                  <a:cubicBezTo>
                    <a:pt x="213651" y="35525"/>
                    <a:pt x="207248" y="12989"/>
                    <a:pt x="191069" y="10292"/>
                  </a:cubicBezTo>
                  <a:cubicBezTo>
                    <a:pt x="145972" y="2776"/>
                    <a:pt x="100084" y="19391"/>
                    <a:pt x="54591" y="23940"/>
                  </a:cubicBezTo>
                  <a:cubicBezTo>
                    <a:pt x="20287" y="126851"/>
                    <a:pt x="66561" y="0"/>
                    <a:pt x="13648" y="105827"/>
                  </a:cubicBezTo>
                  <a:cubicBezTo>
                    <a:pt x="7214" y="118694"/>
                    <a:pt x="4549" y="133122"/>
                    <a:pt x="0" y="146770"/>
                  </a:cubicBezTo>
                  <a:cubicBezTo>
                    <a:pt x="4549" y="174065"/>
                    <a:pt x="1273" y="203906"/>
                    <a:pt x="13648" y="228656"/>
                  </a:cubicBezTo>
                  <a:cubicBezTo>
                    <a:pt x="24231" y="249822"/>
                    <a:pt x="76156" y="263140"/>
                    <a:pt x="95534" y="269600"/>
                  </a:cubicBezTo>
                  <a:cubicBezTo>
                    <a:pt x="137297" y="259159"/>
                    <a:pt x="159652" y="260073"/>
                    <a:pt x="191069" y="228656"/>
                  </a:cubicBezTo>
                  <a:cubicBezTo>
                    <a:pt x="229649" y="190076"/>
                    <a:pt x="227463" y="176340"/>
                    <a:pt x="232012" y="146770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4"/>
          <p:cNvGrpSpPr>
            <a:grpSpLocks/>
          </p:cNvGrpSpPr>
          <p:nvPr/>
        </p:nvGrpSpPr>
        <p:grpSpPr bwMode="auto">
          <a:xfrm>
            <a:off x="223838" y="260350"/>
            <a:ext cx="8740775" cy="6186488"/>
            <a:chOff x="121" y="145"/>
            <a:chExt cx="5506" cy="3897"/>
          </a:xfrm>
        </p:grpSpPr>
        <p:pic>
          <p:nvPicPr>
            <p:cNvPr id="27652" name="Picture 5" descr="stomsan13-2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" y="145"/>
              <a:ext cx="5506" cy="3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Text Box 6"/>
            <p:cNvSpPr txBox="1">
              <a:spLocks noChangeArrowheads="1"/>
            </p:cNvSpPr>
            <p:nvPr/>
          </p:nvSpPr>
          <p:spPr bwMode="auto">
            <a:xfrm>
              <a:off x="249" y="210"/>
              <a:ext cx="19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000" b="1">
                  <a:solidFill>
                    <a:srgbClr val="000000"/>
                  </a:solidFill>
                </a:rPr>
                <a:t>Healthy gastric mucosa</a:t>
              </a:r>
            </a:p>
          </p:txBody>
        </p:sp>
        <p:sp>
          <p:nvSpPr>
            <p:cNvPr id="27654" name="Rectangle 7"/>
            <p:cNvSpPr>
              <a:spLocks noChangeArrowheads="1"/>
            </p:cNvSpPr>
            <p:nvPr/>
          </p:nvSpPr>
          <p:spPr bwMode="auto">
            <a:xfrm>
              <a:off x="385" y="618"/>
              <a:ext cx="408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>
                <a:latin typeface="Calibri" pitchFamily="34" charset="0"/>
              </a:endParaRPr>
            </a:p>
          </p:txBody>
        </p:sp>
        <p:sp>
          <p:nvSpPr>
            <p:cNvPr id="27655" name="Rectangle 8"/>
            <p:cNvSpPr>
              <a:spLocks noChangeArrowheads="1"/>
            </p:cNvSpPr>
            <p:nvPr/>
          </p:nvSpPr>
          <p:spPr bwMode="auto">
            <a:xfrm>
              <a:off x="431" y="2478"/>
              <a:ext cx="408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>
                <a:latin typeface="Calibri" pitchFamily="34" charset="0"/>
              </a:endParaRPr>
            </a:p>
          </p:txBody>
        </p:sp>
        <p:sp>
          <p:nvSpPr>
            <p:cNvPr id="27656" name="Text Box 9"/>
            <p:cNvSpPr txBox="1">
              <a:spLocks noChangeArrowheads="1"/>
            </p:cNvSpPr>
            <p:nvPr/>
          </p:nvSpPr>
          <p:spPr bwMode="auto">
            <a:xfrm>
              <a:off x="340" y="2478"/>
              <a:ext cx="141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000" b="1">
                  <a:solidFill>
                    <a:srgbClr val="000000"/>
                  </a:solidFill>
                </a:rPr>
                <a:t>Adenocarcinoma</a:t>
              </a:r>
            </a:p>
          </p:txBody>
        </p:sp>
      </p:grp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4859338" y="476250"/>
            <a:ext cx="3059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algn="ctr" rotWithShape="0">
              <a:srgbClr val="FF99FF"/>
            </a:outerShdw>
          </a:effectLst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 dirty="0">
                <a:solidFill>
                  <a:srgbClr val="000066"/>
                </a:solidFill>
                <a:latin typeface="+mn-lt"/>
                <a:cs typeface="+mn-cs"/>
              </a:rPr>
              <a:t>Conventional </a:t>
            </a:r>
            <a:r>
              <a:rPr lang="en-GB" sz="3200" b="1" baseline="30000" dirty="0">
                <a:solidFill>
                  <a:srgbClr val="000066"/>
                </a:solidFill>
                <a:latin typeface="+mn-lt"/>
                <a:cs typeface="+mn-cs"/>
              </a:rPr>
              <a:t>1</a:t>
            </a:r>
            <a:r>
              <a:rPr lang="en-GB" sz="3200" b="1" dirty="0">
                <a:solidFill>
                  <a:srgbClr val="000066"/>
                </a:solidFill>
                <a:latin typeface="+mn-lt"/>
                <a:cs typeface="+mn-cs"/>
              </a:rPr>
              <a:t>H</a:t>
            </a:r>
          </a:p>
        </p:txBody>
      </p:sp>
      <p:sp>
        <p:nvSpPr>
          <p:cNvPr id="9" name="Rettangolo 8"/>
          <p:cNvSpPr/>
          <p:nvPr/>
        </p:nvSpPr>
        <p:spPr>
          <a:xfrm>
            <a:off x="251520" y="6396335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i="1" dirty="0" err="1" smtClean="0"/>
              <a:t>Tugnoli</a:t>
            </a:r>
            <a:r>
              <a:rPr lang="it-IT" sz="1200" i="1" dirty="0" smtClean="0"/>
              <a:t> V,  </a:t>
            </a:r>
            <a:r>
              <a:rPr lang="it-IT" sz="1200" i="1" dirty="0" err="1" smtClean="0"/>
              <a:t>et</a:t>
            </a:r>
            <a:r>
              <a:rPr lang="it-IT" sz="1200" i="1" dirty="0" smtClean="0"/>
              <a:t> al Ex vivo </a:t>
            </a:r>
            <a:r>
              <a:rPr lang="it-IT" sz="1200" i="1" dirty="0" err="1" smtClean="0"/>
              <a:t>HR_MAS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Magnetic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Resonacne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Spectroscopy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of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human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adenocarcinomas</a:t>
            </a:r>
            <a:r>
              <a:rPr lang="it-IT" sz="1200" i="1" dirty="0" smtClean="0"/>
              <a:t>; a </a:t>
            </a:r>
            <a:r>
              <a:rPr lang="it-IT" sz="1200" i="1" dirty="0" err="1" smtClean="0"/>
              <a:t>comparison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with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healthy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gastric</a:t>
            </a:r>
            <a:r>
              <a:rPr lang="it-IT" sz="1200" i="1" dirty="0" smtClean="0"/>
              <a:t> mucosa, </a:t>
            </a:r>
            <a:r>
              <a:rPr lang="it-IT" sz="1200" i="1" dirty="0" err="1" smtClean="0"/>
              <a:t>Oncol</a:t>
            </a:r>
            <a:r>
              <a:rPr lang="it-IT" sz="1200" i="1" dirty="0" smtClean="0"/>
              <a:t> Rep. 2006;16(3):543-53.</a:t>
            </a:r>
            <a:endParaRPr lang="it-IT" sz="1200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pmgsano+t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00025"/>
            <a:ext cx="8540750" cy="62531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Healthy gastric mucosa</a:t>
            </a: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258888" y="3500438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adenocarcinoma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859213" y="115888"/>
            <a:ext cx="1425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algn="ctr" rotWithShape="0">
              <a:srgbClr val="FF99FF"/>
            </a:outerShdw>
          </a:effectLst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>
                <a:solidFill>
                  <a:srgbClr val="000066"/>
                </a:solidFill>
                <a:latin typeface="+mn-lt"/>
                <a:cs typeface="+mn-cs"/>
              </a:rPr>
              <a:t>CPMG</a:t>
            </a:r>
          </a:p>
        </p:txBody>
      </p: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684213" y="620713"/>
            <a:ext cx="1009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360 ms</a:t>
            </a:r>
          </a:p>
        </p:txBody>
      </p:sp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1619250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720 ms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11188" y="407670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FA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932363" y="4652963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FA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084888" y="4365625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FA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948488" y="3573463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FA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172450" y="37893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FA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ChoCCsan+t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351837" cy="64547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611560" y="260648"/>
            <a:ext cx="29523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/>
              <a:t>Healthy gastric mucosa</a:t>
            </a: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611560" y="3717032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err="1"/>
              <a:t>adenocarcinoma</a:t>
            </a:r>
            <a:endParaRPr lang="en-US" b="1" dirty="0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859213" y="334690"/>
            <a:ext cx="1425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algn="ctr" rotWithShape="0">
              <a:srgbClr val="FF99FF"/>
            </a:outerShdw>
          </a:effectLst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>
                <a:solidFill>
                  <a:srgbClr val="000066"/>
                </a:solidFill>
                <a:latin typeface="+mn-lt"/>
                <a:cs typeface="+mn-cs"/>
              </a:rPr>
              <a:t>CPMG</a:t>
            </a:r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755576" y="2348880"/>
            <a:ext cx="1009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360 ms</a:t>
            </a:r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>
            <a:off x="755576" y="6237312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720 ms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7019925" y="379067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47CF"/>
                </a:solidFill>
                <a:latin typeface="Calibri" pitchFamily="34" charset="0"/>
              </a:rPr>
              <a:t>cho</a:t>
            </a:r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H="1">
            <a:off x="7019925" y="4222478"/>
            <a:ext cx="144463" cy="360362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7092950" y="55059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47CF"/>
                </a:solidFill>
                <a:latin typeface="Calibri" pitchFamily="34" charset="0"/>
              </a:rPr>
              <a:t>PC</a:t>
            </a:r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H="1">
            <a:off x="6877050" y="982390"/>
            <a:ext cx="360363" cy="71438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5148263" y="371924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47CF"/>
                </a:solidFill>
                <a:latin typeface="Calibri" pitchFamily="34" charset="0"/>
              </a:rPr>
              <a:t>Gly</a:t>
            </a:r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 flipH="1">
            <a:off x="5076825" y="4151040"/>
            <a:ext cx="215900" cy="142875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7019925" y="1558653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47CF"/>
                </a:solidFill>
                <a:latin typeface="Calibri" pitchFamily="34" charset="0"/>
              </a:rPr>
              <a:t>cho</a:t>
            </a:r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H="1">
            <a:off x="7019925" y="1990453"/>
            <a:ext cx="144463" cy="360362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084888" y="4293915"/>
            <a:ext cx="865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47CF"/>
                </a:solidFill>
                <a:latin typeface="Calibri" pitchFamily="34" charset="0"/>
              </a:rPr>
              <a:t>PC</a:t>
            </a:r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6588125" y="4654278"/>
            <a:ext cx="288925" cy="288925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971550" y="4006578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47CF"/>
                </a:solidFill>
                <a:latin typeface="Calibri" pitchFamily="34" charset="0"/>
              </a:rPr>
              <a:t>Lac</a:t>
            </a:r>
          </a:p>
        </p:txBody>
      </p:sp>
      <p:sp>
        <p:nvSpPr>
          <p:cNvPr id="30742" name="Line 22"/>
          <p:cNvSpPr>
            <a:spLocks noChangeShapeType="1"/>
          </p:cNvSpPr>
          <p:nvPr/>
        </p:nvSpPr>
        <p:spPr bwMode="auto">
          <a:xfrm>
            <a:off x="1403350" y="4366940"/>
            <a:ext cx="504825" cy="287338"/>
          </a:xfrm>
          <a:prstGeom prst="line">
            <a:avLst/>
          </a:prstGeom>
          <a:noFill/>
          <a:ln w="254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  <p:bldP spid="30731" grpId="0" animBg="1"/>
      <p:bldP spid="30732" grpId="0"/>
      <p:bldP spid="30733" grpId="0" animBg="1"/>
      <p:bldP spid="30734" grpId="0"/>
      <p:bldP spid="30735" grpId="0" animBg="1"/>
      <p:bldP spid="30736" grpId="0"/>
      <p:bldP spid="30737" grpId="0" animBg="1"/>
      <p:bldP spid="30738" grpId="0"/>
      <p:bldP spid="30739" grpId="0" animBg="1"/>
      <p:bldP spid="30740" grpId="0"/>
      <p:bldP spid="307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8"/>
          <p:cNvGrpSpPr>
            <a:grpSpLocks/>
          </p:cNvGrpSpPr>
          <p:nvPr/>
        </p:nvGrpSpPr>
        <p:grpSpPr bwMode="auto">
          <a:xfrm>
            <a:off x="754063" y="2239963"/>
            <a:ext cx="3024187" cy="2773362"/>
            <a:chOff x="521" y="572"/>
            <a:chExt cx="1905" cy="1747"/>
          </a:xfrm>
        </p:grpSpPr>
        <p:pic>
          <p:nvPicPr>
            <p:cNvPr id="2070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7" y="572"/>
              <a:ext cx="1847" cy="1440"/>
            </a:xfrm>
            <a:prstGeom prst="rect">
              <a:avLst/>
            </a:prstGeom>
            <a:noFill/>
            <a:ln w="9525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</p:pic>
        <p:sp>
          <p:nvSpPr>
            <p:cNvPr id="5133" name="Text Box 20"/>
            <p:cNvSpPr txBox="1">
              <a:spLocks noChangeArrowheads="1"/>
            </p:cNvSpPr>
            <p:nvPr/>
          </p:nvSpPr>
          <p:spPr bwMode="auto">
            <a:xfrm>
              <a:off x="521" y="2069"/>
              <a:ext cx="19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2000" b="1"/>
                <a:t>Probe (magic angle)</a:t>
              </a:r>
            </a:p>
          </p:txBody>
        </p:sp>
      </p:grpSp>
      <p:grpSp>
        <p:nvGrpSpPr>
          <p:cNvPr id="5123" name="Group 27"/>
          <p:cNvGrpSpPr>
            <a:grpSpLocks/>
          </p:cNvGrpSpPr>
          <p:nvPr/>
        </p:nvGrpSpPr>
        <p:grpSpPr bwMode="auto">
          <a:xfrm>
            <a:off x="5867400" y="2168525"/>
            <a:ext cx="2351088" cy="3060700"/>
            <a:chOff x="3742" y="527"/>
            <a:chExt cx="1481" cy="1928"/>
          </a:xfrm>
        </p:grpSpPr>
        <p:pic>
          <p:nvPicPr>
            <p:cNvPr id="2068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2" y="527"/>
              <a:ext cx="1481" cy="1665"/>
            </a:xfrm>
            <a:prstGeom prst="rect">
              <a:avLst/>
            </a:prstGeom>
            <a:noFill/>
            <a:ln w="9525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</p:pic>
        <p:sp>
          <p:nvSpPr>
            <p:cNvPr id="5131" name="Text Box 21"/>
            <p:cNvSpPr txBox="1">
              <a:spLocks noChangeArrowheads="1"/>
            </p:cNvSpPr>
            <p:nvPr/>
          </p:nvSpPr>
          <p:spPr bwMode="auto">
            <a:xfrm>
              <a:off x="4014" y="2205"/>
              <a:ext cx="9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2000" b="1"/>
                <a:t>Rotor</a:t>
              </a:r>
            </a:p>
          </p:txBody>
        </p:sp>
      </p:grpSp>
      <p:sp>
        <p:nvSpPr>
          <p:cNvPr id="2052" name="Rettangolo 7"/>
          <p:cNvSpPr>
            <a:spLocks noChangeArrowheads="1"/>
          </p:cNvSpPr>
          <p:nvPr/>
        </p:nvSpPr>
        <p:spPr bwMode="auto">
          <a:xfrm>
            <a:off x="2699792" y="333375"/>
            <a:ext cx="3744689" cy="5295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i="1" dirty="0">
                <a:latin typeface="Arial" pitchFamily="34" charset="0"/>
                <a:cs typeface="Arial" pitchFamily="34" charset="0"/>
              </a:rPr>
              <a:t>Ex vivo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 HR-MAS</a:t>
            </a: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987675" y="1412875"/>
            <a:ext cx="316865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/>
              <a:t>tissue extraction</a:t>
            </a:r>
          </a:p>
        </p:txBody>
      </p:sp>
      <p:sp>
        <p:nvSpPr>
          <p:cNvPr id="5128" name="Text Box 11"/>
          <p:cNvSpPr txBox="1">
            <a:spLocks noChangeArrowheads="1"/>
          </p:cNvSpPr>
          <p:nvPr/>
        </p:nvSpPr>
        <p:spPr bwMode="auto">
          <a:xfrm>
            <a:off x="3779838" y="5499100"/>
            <a:ext cx="15843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Calibri" pitchFamily="34" charset="0"/>
              </a:rPr>
              <a:t>4000 Hz</a:t>
            </a:r>
          </a:p>
          <a:p>
            <a:pPr algn="ctr"/>
            <a:r>
              <a:rPr lang="en-US" sz="2800" b="1">
                <a:latin typeface="Calibri" pitchFamily="34" charset="0"/>
              </a:rPr>
              <a:t>278 °C </a:t>
            </a:r>
          </a:p>
        </p:txBody>
      </p:sp>
      <p:sp>
        <p:nvSpPr>
          <p:cNvPr id="13" name="Croce 12"/>
          <p:cNvSpPr/>
          <p:nvPr/>
        </p:nvSpPr>
        <p:spPr>
          <a:xfrm rot="19057415">
            <a:off x="4076700" y="1119188"/>
            <a:ext cx="1038225" cy="1069975"/>
          </a:xfrm>
          <a:prstGeom prst="plus">
            <a:avLst>
              <a:gd name="adj" fmla="val 45038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5" descr="solo 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49275"/>
            <a:ext cx="8027988" cy="23256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2771775" y="622300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adenocarcinoma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179388" y="0"/>
            <a:ext cx="1020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algn="ctr" rotWithShape="0">
              <a:srgbClr val="FF99FF"/>
            </a:outerShdw>
          </a:effectLst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 dirty="0">
                <a:solidFill>
                  <a:srgbClr val="000066"/>
                </a:solidFill>
                <a:latin typeface="+mn-lt"/>
                <a:cs typeface="+mn-cs"/>
              </a:rPr>
              <a:t>LED</a:t>
            </a:r>
          </a:p>
        </p:txBody>
      </p:sp>
      <p:pic>
        <p:nvPicPr>
          <p:cNvPr id="29714" name="Picture 18" descr="Figure_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25749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5" name="Picture 19" descr="Figure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789040"/>
            <a:ext cx="341947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250825" y="3933825"/>
            <a:ext cx="1111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algn="ctr" rotWithShape="0">
              <a:srgbClr val="FF99FF"/>
            </a:outerShdw>
          </a:effectLst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 dirty="0">
                <a:solidFill>
                  <a:srgbClr val="000066"/>
                </a:solidFill>
                <a:latin typeface="+mn-lt"/>
                <a:cs typeface="+mn-cs"/>
              </a:rPr>
              <a:t>TEM</a:t>
            </a: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6227763" y="3209925"/>
            <a:ext cx="10652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algn="ctr" rotWithShape="0">
              <a:srgbClr val="FF99FF"/>
            </a:outerShdw>
          </a:effectLst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>
                <a:solidFill>
                  <a:srgbClr val="000066"/>
                </a:solidFill>
                <a:latin typeface="+mn-lt"/>
                <a:cs typeface="+mn-cs"/>
              </a:rPr>
              <a:t>SEM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6" grpId="0"/>
      <p:bldP spid="297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igure%203%20(4%20tumorali)"/>
          <p:cNvPicPr>
            <a:picLocks noChangeAspect="1" noChangeArrowheads="1"/>
          </p:cNvPicPr>
          <p:nvPr/>
        </p:nvPicPr>
        <p:blipFill>
          <a:blip r:embed="rId2" cstate="print"/>
          <a:srcRect l="8153" t="5911" r="5336" b="4175"/>
          <a:stretch>
            <a:fillRect/>
          </a:stretch>
        </p:blipFill>
        <p:spPr bwMode="auto">
          <a:xfrm>
            <a:off x="755576" y="1268760"/>
            <a:ext cx="35639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" descr="Figure%203a%20(4%20peritumorali)"/>
          <p:cNvPicPr>
            <a:picLocks noChangeArrowheads="1"/>
          </p:cNvPicPr>
          <p:nvPr/>
        </p:nvPicPr>
        <p:blipFill>
          <a:blip r:embed="rId3" cstate="print"/>
          <a:srcRect l="7425" t="5286" r="4921" b="5081"/>
          <a:stretch>
            <a:fillRect/>
          </a:stretch>
        </p:blipFill>
        <p:spPr bwMode="auto">
          <a:xfrm>
            <a:off x="4932040" y="1268760"/>
            <a:ext cx="3643312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GB"/>
          </a:p>
        </p:txBody>
      </p:sp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179512" y="44624"/>
            <a:ext cx="8820472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b="1" i="1" dirty="0">
                <a:latin typeface="Arial" pitchFamily="34" charset="0"/>
                <a:cs typeface="Arial" pitchFamily="34" charset="0"/>
              </a:rPr>
              <a:t>Ex </a:t>
            </a:r>
            <a:r>
              <a:rPr lang="en-GB" sz="2400" b="1" i="1" dirty="0">
                <a:latin typeface="Arial" pitchFamily="34" charset="0"/>
                <a:cs typeface="Arial" pitchFamily="34" charset="0"/>
              </a:rPr>
              <a:t>vivo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 HR-MAS </a:t>
            </a:r>
            <a:r>
              <a:rPr lang="en-GB" sz="2800" b="1" baseline="30000" dirty="0">
                <a:latin typeface="Arial" pitchFamily="34" charset="0"/>
                <a:cs typeface="Arial" pitchFamily="34" charset="0"/>
              </a:rPr>
              <a:t>1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H NMR spectra of colon biopsies</a:t>
            </a:r>
          </a:p>
        </p:txBody>
      </p:sp>
      <p:sp>
        <p:nvSpPr>
          <p:cNvPr id="31751" name="Text Box 9"/>
          <p:cNvSpPr txBox="1">
            <a:spLocks noChangeArrowheads="1"/>
          </p:cNvSpPr>
          <p:nvPr/>
        </p:nvSpPr>
        <p:spPr bwMode="auto">
          <a:xfrm>
            <a:off x="1992313" y="1052736"/>
            <a:ext cx="11398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>
                <a:latin typeface="Calibri" pitchFamily="34" charset="0"/>
              </a:rPr>
              <a:t>Neoplastic </a:t>
            </a:r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5435600" y="1052736"/>
            <a:ext cx="2327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>
                <a:latin typeface="Calibri" pitchFamily="34" charset="0"/>
              </a:rPr>
              <a:t>Macroscopically Normal</a:t>
            </a:r>
          </a:p>
        </p:txBody>
      </p:sp>
      <p:sp>
        <p:nvSpPr>
          <p:cNvPr id="9" name="Rettangolo 8"/>
          <p:cNvSpPr/>
          <p:nvPr/>
        </p:nvSpPr>
        <p:spPr>
          <a:xfrm>
            <a:off x="611560" y="6237312"/>
            <a:ext cx="8388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i="1" dirty="0" smtClean="0">
                <a:solidFill>
                  <a:srgbClr val="000000"/>
                </a:solidFill>
              </a:rPr>
              <a:t>Righi V</a:t>
            </a:r>
            <a:r>
              <a:rPr lang="it-IT" sz="1200" i="1" dirty="0" smtClean="0">
                <a:solidFill>
                  <a:srgbClr val="000000"/>
                </a:solidFill>
              </a:rPr>
              <a:t>,  </a:t>
            </a:r>
            <a:r>
              <a:rPr lang="it-IT" sz="1200" i="1" dirty="0" err="1" smtClean="0">
                <a:solidFill>
                  <a:srgbClr val="000000"/>
                </a:solidFill>
              </a:rPr>
              <a:t>et</a:t>
            </a:r>
            <a:r>
              <a:rPr lang="it-IT" sz="1200" i="1" dirty="0" smtClean="0">
                <a:solidFill>
                  <a:srgbClr val="000000"/>
                </a:solidFill>
              </a:rPr>
              <a:t> al </a:t>
            </a:r>
            <a:r>
              <a:rPr lang="it-IT" sz="1200" i="1" dirty="0" err="1" smtClean="0">
                <a:solidFill>
                  <a:srgbClr val="000000"/>
                </a:solidFill>
              </a:rPr>
              <a:t>Discrimination</a:t>
            </a:r>
            <a:r>
              <a:rPr lang="it-IT" sz="1200" i="1" dirty="0" smtClean="0">
                <a:solidFill>
                  <a:srgbClr val="000000"/>
                </a:solidFill>
              </a:rPr>
              <a:t> </a:t>
            </a:r>
            <a:r>
              <a:rPr lang="it-IT" sz="1200" i="1" dirty="0" err="1" smtClean="0">
                <a:solidFill>
                  <a:srgbClr val="000000"/>
                </a:solidFill>
              </a:rPr>
              <a:t>of</a:t>
            </a:r>
            <a:r>
              <a:rPr lang="it-IT" sz="1200" i="1" dirty="0" smtClean="0">
                <a:solidFill>
                  <a:srgbClr val="000000"/>
                </a:solidFill>
              </a:rPr>
              <a:t> </a:t>
            </a:r>
            <a:r>
              <a:rPr lang="it-IT" sz="1200" i="1" dirty="0" err="1" smtClean="0">
                <a:solidFill>
                  <a:srgbClr val="000000"/>
                </a:solidFill>
              </a:rPr>
              <a:t>healthy</a:t>
            </a:r>
            <a:r>
              <a:rPr lang="it-IT" sz="1200" i="1" dirty="0" smtClean="0">
                <a:solidFill>
                  <a:srgbClr val="000000"/>
                </a:solidFill>
              </a:rPr>
              <a:t> and neoplastic </a:t>
            </a:r>
            <a:r>
              <a:rPr lang="it-IT" sz="1200" i="1" dirty="0" err="1" smtClean="0">
                <a:solidFill>
                  <a:srgbClr val="000000"/>
                </a:solidFill>
              </a:rPr>
              <a:t>human</a:t>
            </a:r>
            <a:r>
              <a:rPr lang="it-IT" sz="1200" i="1" dirty="0" smtClean="0">
                <a:solidFill>
                  <a:srgbClr val="000000"/>
                </a:solidFill>
              </a:rPr>
              <a:t> colon </a:t>
            </a:r>
            <a:r>
              <a:rPr lang="it-IT" sz="1200" i="1" dirty="0" err="1" smtClean="0">
                <a:solidFill>
                  <a:srgbClr val="000000"/>
                </a:solidFill>
              </a:rPr>
              <a:t>tissues</a:t>
            </a:r>
            <a:r>
              <a:rPr lang="it-IT" sz="1200" i="1" dirty="0" smtClean="0">
                <a:solidFill>
                  <a:srgbClr val="000000"/>
                </a:solidFill>
              </a:rPr>
              <a:t> </a:t>
            </a:r>
            <a:r>
              <a:rPr lang="it-IT" sz="1200" i="1" dirty="0" err="1" smtClean="0">
                <a:solidFill>
                  <a:srgbClr val="000000"/>
                </a:solidFill>
              </a:rPr>
              <a:t>by</a:t>
            </a:r>
            <a:r>
              <a:rPr lang="it-IT" sz="1200" i="1" dirty="0" smtClean="0">
                <a:solidFill>
                  <a:srgbClr val="000000"/>
                </a:solidFill>
              </a:rPr>
              <a:t> ex vivo HR-MAS NMR </a:t>
            </a:r>
            <a:r>
              <a:rPr lang="it-IT" sz="1200" i="1" dirty="0" err="1" smtClean="0">
                <a:solidFill>
                  <a:srgbClr val="000000"/>
                </a:solidFill>
              </a:rPr>
              <a:t>spectroscopy</a:t>
            </a:r>
            <a:r>
              <a:rPr lang="it-IT" sz="1200" i="1" dirty="0" smtClean="0">
                <a:solidFill>
                  <a:srgbClr val="000000"/>
                </a:solidFill>
              </a:rPr>
              <a:t> and </a:t>
            </a:r>
            <a:r>
              <a:rPr lang="it-IT" sz="1200" i="1" dirty="0" err="1" smtClean="0">
                <a:solidFill>
                  <a:srgbClr val="000000"/>
                </a:solidFill>
              </a:rPr>
              <a:t>chemometric</a:t>
            </a:r>
            <a:r>
              <a:rPr lang="it-IT" sz="1200" i="1" dirty="0" smtClean="0">
                <a:solidFill>
                  <a:srgbClr val="000000"/>
                </a:solidFill>
              </a:rPr>
              <a:t> </a:t>
            </a:r>
            <a:r>
              <a:rPr lang="it-IT" sz="1200" i="1" dirty="0" err="1" smtClean="0">
                <a:solidFill>
                  <a:srgbClr val="000000"/>
                </a:solidFill>
              </a:rPr>
              <a:t>analysis</a:t>
            </a:r>
            <a:r>
              <a:rPr lang="it-IT" sz="1200" i="1" dirty="0" smtClean="0">
                <a:solidFill>
                  <a:srgbClr val="000000"/>
                </a:solidFill>
              </a:rPr>
              <a:t>. J </a:t>
            </a:r>
            <a:r>
              <a:rPr lang="it-IT" sz="1200" i="1" dirty="0" err="1" smtClean="0">
                <a:solidFill>
                  <a:srgbClr val="000000"/>
                </a:solidFill>
              </a:rPr>
              <a:t>Proteome</a:t>
            </a:r>
            <a:r>
              <a:rPr lang="it-IT" sz="1200" i="1" dirty="0" smtClean="0">
                <a:solidFill>
                  <a:srgbClr val="000000"/>
                </a:solidFill>
              </a:rPr>
              <a:t> </a:t>
            </a:r>
            <a:r>
              <a:rPr lang="it-IT" sz="1200" i="1" dirty="0" err="1" smtClean="0">
                <a:solidFill>
                  <a:srgbClr val="000000"/>
                </a:solidFill>
              </a:rPr>
              <a:t>Res</a:t>
            </a:r>
            <a:r>
              <a:rPr lang="it-IT" sz="1200" i="1" dirty="0" smtClean="0">
                <a:solidFill>
                  <a:srgbClr val="000000"/>
                </a:solidFill>
              </a:rPr>
              <a:t>. 2009;8(4):1859-69.</a:t>
            </a:r>
            <a:endParaRPr lang="it-IT" sz="1200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r="2689"/>
          <a:stretch>
            <a:fillRect/>
          </a:stretch>
        </p:blipFill>
        <p:spPr bwMode="auto">
          <a:xfrm>
            <a:off x="323850" y="981075"/>
            <a:ext cx="5473700" cy="4511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277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8513" y="3044825"/>
            <a:ext cx="19685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7"/>
          <p:cNvSpPr>
            <a:spLocks noChangeArrowheads="1"/>
          </p:cNvSpPr>
          <p:nvPr/>
        </p:nvSpPr>
        <p:spPr bwMode="auto">
          <a:xfrm>
            <a:off x="6038850" y="2994025"/>
            <a:ext cx="16351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en-US" sz="1600">
                <a:latin typeface="Calibri" pitchFamily="34" charset="0"/>
              </a:rPr>
              <a:t>healthy samples </a:t>
            </a:r>
          </a:p>
        </p:txBody>
      </p:sp>
      <p:pic>
        <p:nvPicPr>
          <p:cNvPr id="32773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8513" y="3452813"/>
            <a:ext cx="1968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9"/>
          <p:cNvSpPr>
            <a:spLocks noChangeArrowheads="1"/>
          </p:cNvSpPr>
          <p:nvPr/>
        </p:nvSpPr>
        <p:spPr bwMode="auto">
          <a:xfrm>
            <a:off x="6084888" y="3421063"/>
            <a:ext cx="17716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n-US" sz="1600">
                <a:latin typeface="Calibri" pitchFamily="34" charset="0"/>
              </a:rPr>
              <a:t>adenocarcinomas</a:t>
            </a:r>
          </a:p>
        </p:txBody>
      </p:sp>
      <p:pic>
        <p:nvPicPr>
          <p:cNvPr id="3277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0575" y="3902075"/>
            <a:ext cx="190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Rectangle 11"/>
          <p:cNvSpPr>
            <a:spLocks noChangeArrowheads="1"/>
          </p:cNvSpPr>
          <p:nvPr/>
        </p:nvSpPr>
        <p:spPr bwMode="auto">
          <a:xfrm>
            <a:off x="6094413" y="3702050"/>
            <a:ext cx="2725737" cy="1076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n-US" sz="1600">
                <a:latin typeface="Calibri" pitchFamily="34" charset="0"/>
              </a:rPr>
              <a:t>macroscopically normal colon specimens obtained at least 15 cm from the adenocarcinoma</a:t>
            </a:r>
          </a:p>
        </p:txBody>
      </p:sp>
      <p:pic>
        <p:nvPicPr>
          <p:cNvPr id="32777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9788" y="4760913"/>
            <a:ext cx="177800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8" name="Rectangle 13"/>
          <p:cNvSpPr>
            <a:spLocks noChangeArrowheads="1"/>
          </p:cNvSpPr>
          <p:nvPr/>
        </p:nvSpPr>
        <p:spPr bwMode="auto">
          <a:xfrm>
            <a:off x="6030913" y="4656138"/>
            <a:ext cx="199390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en-US" sz="1600">
                <a:latin typeface="Calibri" pitchFamily="34" charset="0"/>
              </a:rPr>
              <a:t> test set samples</a:t>
            </a:r>
          </a:p>
          <a:p>
            <a:pPr algn="just" eaLnBrk="0" hangingPunct="0"/>
            <a:r>
              <a:rPr lang="en-US" sz="1600">
                <a:latin typeface="Calibri" pitchFamily="34" charset="0"/>
              </a:rPr>
              <a:t> (unknown samples) </a:t>
            </a:r>
          </a:p>
        </p:txBody>
      </p:sp>
      <p:sp>
        <p:nvSpPr>
          <p:cNvPr id="32779" name="Rectangle 22"/>
          <p:cNvSpPr>
            <a:spLocks noChangeArrowheads="1"/>
          </p:cNvSpPr>
          <p:nvPr/>
        </p:nvSpPr>
        <p:spPr bwMode="auto">
          <a:xfrm>
            <a:off x="611188" y="5734050"/>
            <a:ext cx="7993062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n-US" sz="1600">
                <a:latin typeface="Calibri" pitchFamily="34" charset="0"/>
                <a:cs typeface="Times New Roman" pitchFamily="18" charset="0"/>
              </a:rPr>
              <a:t>The red dashed line show the thresholding value above which samples are assigned to class 1, healthy samples.</a:t>
            </a:r>
            <a:endParaRPr lang="en-US" sz="1600">
              <a:latin typeface="Calibri" pitchFamily="34" charset="0"/>
            </a:endParaRPr>
          </a:p>
        </p:txBody>
      </p:sp>
      <p:sp>
        <p:nvSpPr>
          <p:cNvPr id="32780" name="Rectangle 23"/>
          <p:cNvSpPr>
            <a:spLocks noChangeArrowheads="1"/>
          </p:cNvSpPr>
          <p:nvPr/>
        </p:nvSpPr>
        <p:spPr bwMode="auto">
          <a:xfrm>
            <a:off x="3059832" y="319535"/>
            <a:ext cx="239501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GB" sz="2400" b="1" dirty="0">
                <a:latin typeface="Arial" pitchFamily="34" charset="0"/>
                <a:cs typeface="Arial" pitchFamily="34" charset="0"/>
              </a:rPr>
              <a:t>PLS-DA model</a:t>
            </a:r>
            <a:r>
              <a:rPr lang="it-IT" sz="2400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38939" name="Group 27"/>
          <p:cNvGraphicFramePr>
            <a:graphicFrameLocks noGrp="1"/>
          </p:cNvGraphicFramePr>
          <p:nvPr/>
        </p:nvGraphicFramePr>
        <p:xfrm>
          <a:off x="6156325" y="1268413"/>
          <a:ext cx="1511300" cy="1081088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PLS-DA model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latent variables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GB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GB" sz="1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82.50%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484313"/>
            <a:ext cx="5781675" cy="48577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3795" name="Rettangolo 4"/>
          <p:cNvSpPr>
            <a:spLocks noChangeArrowheads="1"/>
          </p:cNvSpPr>
          <p:nvPr/>
        </p:nvSpPr>
        <p:spPr bwMode="auto">
          <a:xfrm>
            <a:off x="539552" y="404664"/>
            <a:ext cx="8209682" cy="83099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2400" dirty="0">
                <a:latin typeface="Calibri" pitchFamily="34" charset="0"/>
              </a:rPr>
              <a:t>PLS-DA regression coefficient  vs. </a:t>
            </a:r>
            <a:r>
              <a:rPr lang="en-GB" sz="2400" dirty="0" err="1">
                <a:latin typeface="Calibri" pitchFamily="34" charset="0"/>
              </a:rPr>
              <a:t>ppm</a:t>
            </a:r>
            <a:r>
              <a:rPr lang="en-GB" sz="2400" dirty="0">
                <a:latin typeface="Calibri" pitchFamily="34" charset="0"/>
              </a:rPr>
              <a:t> </a:t>
            </a:r>
          </a:p>
          <a:p>
            <a:pPr algn="ctr" eaLnBrk="0" hangingPunct="0"/>
            <a:r>
              <a:rPr lang="en-GB" sz="2400" dirty="0">
                <a:latin typeface="Calibri" pitchFamily="34" charset="0"/>
              </a:rPr>
              <a:t>Average NMR spectra of healthy and </a:t>
            </a:r>
            <a:r>
              <a:rPr lang="en-GB" sz="2400" dirty="0" err="1" smtClean="0">
                <a:latin typeface="Calibri" pitchFamily="34" charset="0"/>
              </a:rPr>
              <a:t>neoplastic</a:t>
            </a:r>
            <a:r>
              <a:rPr lang="en-GB" sz="2400" dirty="0" smtClean="0">
                <a:latin typeface="Calibri" pitchFamily="34" charset="0"/>
              </a:rPr>
              <a:t> colon </a:t>
            </a:r>
            <a:r>
              <a:rPr lang="en-GB" sz="2400" dirty="0">
                <a:latin typeface="Calibri" pitchFamily="34" charset="0"/>
              </a:rPr>
              <a:t>tissues.</a:t>
            </a:r>
            <a:endParaRPr lang="it-IT" sz="2400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C:\Users\Valeria\Desktop\paper_glioma\figuras paper\Fig_03.tif"/>
          <p:cNvPicPr>
            <a:picLocks noChangeAspect="1" noChangeArrowheads="1"/>
          </p:cNvPicPr>
          <p:nvPr/>
        </p:nvPicPr>
        <p:blipFill>
          <a:blip r:embed="rId2" cstate="print"/>
          <a:srcRect t="-311" b="12709"/>
          <a:stretch>
            <a:fillRect/>
          </a:stretch>
        </p:blipFill>
        <p:spPr bwMode="auto">
          <a:xfrm>
            <a:off x="467544" y="476672"/>
            <a:ext cx="3929062" cy="580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C:\Users\Valeria\Desktop\paper_glioma\figuras paper\Fig_04.tif"/>
          <p:cNvPicPr>
            <a:picLocks noChangeAspect="1" noChangeArrowheads="1"/>
          </p:cNvPicPr>
          <p:nvPr/>
        </p:nvPicPr>
        <p:blipFill>
          <a:blip r:embed="rId3" cstate="print"/>
          <a:srcRect b="13904"/>
          <a:stretch>
            <a:fillRect/>
          </a:stretch>
        </p:blipFill>
        <p:spPr bwMode="auto">
          <a:xfrm>
            <a:off x="5004048" y="548680"/>
            <a:ext cx="3531815" cy="472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ttangolo 7"/>
          <p:cNvSpPr>
            <a:spLocks noChangeArrowheads="1"/>
          </p:cNvSpPr>
          <p:nvPr/>
        </p:nvSpPr>
        <p:spPr bwMode="auto">
          <a:xfrm>
            <a:off x="4788024" y="5301208"/>
            <a:ext cx="4176464" cy="95410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800" dirty="0" err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LCModel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quantification of tumor metabolites</a:t>
            </a:r>
            <a:endParaRPr lang="it-IT" sz="28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5845" name="CasellaDiTesto 8"/>
          <p:cNvSpPr txBox="1">
            <a:spLocks noChangeArrowheads="1"/>
          </p:cNvSpPr>
          <p:nvPr/>
        </p:nvSpPr>
        <p:spPr bwMode="auto">
          <a:xfrm>
            <a:off x="684213" y="715963"/>
            <a:ext cx="11239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600">
                <a:latin typeface="Calibri" pitchFamily="34" charset="0"/>
              </a:rPr>
              <a:t>Low grade</a:t>
            </a:r>
          </a:p>
        </p:txBody>
      </p:sp>
      <p:sp>
        <p:nvSpPr>
          <p:cNvPr id="35846" name="CasellaDiTesto 9"/>
          <p:cNvSpPr txBox="1">
            <a:spLocks noChangeArrowheads="1"/>
          </p:cNvSpPr>
          <p:nvPr/>
        </p:nvSpPr>
        <p:spPr bwMode="auto">
          <a:xfrm>
            <a:off x="696913" y="3702050"/>
            <a:ext cx="1230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600">
                <a:latin typeface="Calibri" pitchFamily="34" charset="0"/>
              </a:rPr>
              <a:t>High Grade</a:t>
            </a:r>
          </a:p>
        </p:txBody>
      </p:sp>
      <p:sp>
        <p:nvSpPr>
          <p:cNvPr id="35848" name="Rectangle 11"/>
          <p:cNvSpPr>
            <a:spLocks noChangeArrowheads="1"/>
          </p:cNvSpPr>
          <p:nvPr/>
        </p:nvSpPr>
        <p:spPr bwMode="auto">
          <a:xfrm>
            <a:off x="611188" y="836613"/>
            <a:ext cx="144462" cy="2159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611188" y="3789363"/>
            <a:ext cx="144462" cy="2159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699792" y="0"/>
            <a:ext cx="3564566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t-IT" sz="3200" b="1" dirty="0" smtClean="0">
                <a:latin typeface="Arial" pitchFamily="34" charset="0"/>
                <a:cs typeface="Arial" pitchFamily="34" charset="0"/>
              </a:rPr>
              <a:t>GLIOMA HR-MAS</a:t>
            </a:r>
            <a:endParaRPr lang="it-IT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6396335"/>
            <a:ext cx="6588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200" b="1" i="1" dirty="0" smtClean="0"/>
              <a:t>Righi V</a:t>
            </a:r>
            <a:r>
              <a:rPr lang="it-IT" sz="1200" i="1" dirty="0"/>
              <a:t> </a:t>
            </a:r>
            <a:r>
              <a:rPr lang="it-IT" sz="1200" i="1" dirty="0" err="1" smtClean="0"/>
              <a:t>et</a:t>
            </a:r>
            <a:r>
              <a:rPr lang="it-IT" sz="1200" i="1" dirty="0" smtClean="0"/>
              <a:t> al. </a:t>
            </a:r>
            <a:r>
              <a:rPr lang="it-IT" sz="1200" i="1" baseline="30000" dirty="0" smtClean="0"/>
              <a:t>1</a:t>
            </a:r>
            <a:r>
              <a:rPr lang="it-IT" sz="1200" i="1" dirty="0" smtClean="0"/>
              <a:t>H HR-MAS and </a:t>
            </a:r>
            <a:r>
              <a:rPr lang="it-IT" sz="1200" i="1" dirty="0" err="1" smtClean="0"/>
              <a:t>genomic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analysis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of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human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tumor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biopsies</a:t>
            </a:r>
            <a:r>
              <a:rPr lang="it-IT" sz="1200" i="1" dirty="0" smtClean="0"/>
              <a:t> discriminate </a:t>
            </a:r>
            <a:r>
              <a:rPr lang="it-IT" sz="1200" i="1" dirty="0" err="1" smtClean="0"/>
              <a:t>between</a:t>
            </a:r>
            <a:r>
              <a:rPr lang="it-IT" sz="1200" i="1" dirty="0" smtClean="0"/>
              <a:t> high and low </a:t>
            </a:r>
            <a:r>
              <a:rPr lang="it-IT" sz="1200" i="1" dirty="0" err="1" smtClean="0"/>
              <a:t>grade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astrocytomas</a:t>
            </a:r>
            <a:r>
              <a:rPr lang="it-IT" sz="1200" i="1" dirty="0" smtClean="0"/>
              <a:t> NMR </a:t>
            </a:r>
            <a:r>
              <a:rPr lang="it-IT" sz="1200" i="1" dirty="0" err="1" smtClean="0"/>
              <a:t>Biomed</a:t>
            </a:r>
            <a:r>
              <a:rPr lang="it-IT" sz="1200" i="1" dirty="0" smtClean="0"/>
              <a:t>. 2009, 22(6):629-37.</a:t>
            </a:r>
            <a:endParaRPr lang="it-IT" sz="1200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C:\Users\Valeria\Desktop\paper_glioma\figuras paper\Fig_05 - Copia.tif"/>
          <p:cNvPicPr>
            <a:picLocks noChangeAspect="1" noChangeArrowheads="1"/>
          </p:cNvPicPr>
          <p:nvPr/>
        </p:nvPicPr>
        <p:blipFill>
          <a:blip r:embed="rId2" cstate="print"/>
          <a:srcRect b="22775"/>
          <a:stretch>
            <a:fillRect/>
          </a:stretch>
        </p:blipFill>
        <p:spPr bwMode="auto">
          <a:xfrm>
            <a:off x="2357438" y="3000375"/>
            <a:ext cx="492918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4214813" y="1268413"/>
          <a:ext cx="4286280" cy="1643075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1428760"/>
                <a:gridCol w="1428760"/>
                <a:gridCol w="1428760"/>
              </a:tblGrid>
              <a:tr h="328615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it-IT" sz="1400" baseline="-25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</a:t>
                      </a:r>
                      <a:endParaRPr lang="it-IT" sz="1400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it-IT" sz="1400" baseline="-25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</a:t>
                      </a:r>
                      <a:endParaRPr lang="it-IT" sz="1400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it-IT" sz="14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it-IT" sz="1400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tCho</a:t>
                      </a:r>
                      <a:endParaRPr lang="it-IT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8132,223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-8359,676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/>
                      <a:endParaRPr lang="it-IT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PC/</a:t>
                      </a:r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tCho</a:t>
                      </a:r>
                      <a:endParaRPr lang="it-IT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9118,222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28615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GPC/</a:t>
                      </a:r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tCho</a:t>
                      </a:r>
                      <a:endParaRPr lang="it-IT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7775,408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28615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tCho</a:t>
                      </a: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it-IT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tCr</a:t>
                      </a:r>
                      <a:endParaRPr lang="it-IT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1,053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-1,164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6884" name="CasellaDiTesto 8"/>
          <p:cNvSpPr txBox="1">
            <a:spLocks noChangeArrowheads="1"/>
          </p:cNvSpPr>
          <p:nvPr/>
        </p:nvSpPr>
        <p:spPr bwMode="auto">
          <a:xfrm>
            <a:off x="1617663" y="115888"/>
            <a:ext cx="5805487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800">
                <a:latin typeface="Calibri" pitchFamily="34" charset="0"/>
              </a:rPr>
              <a:t>Classificazione dei gliomi attraverso </a:t>
            </a:r>
          </a:p>
          <a:p>
            <a:pPr eaLnBrk="0" hangingPunct="0"/>
            <a:r>
              <a:rPr lang="it-IT" sz="2800">
                <a:latin typeface="Calibri" pitchFamily="34" charset="0"/>
              </a:rPr>
              <a:t>Regressione Lineare</a:t>
            </a:r>
          </a:p>
        </p:txBody>
      </p:sp>
      <p:sp>
        <p:nvSpPr>
          <p:cNvPr id="36885" name="CasellaDiTesto 9"/>
          <p:cNvSpPr txBox="1">
            <a:spLocks noChangeArrowheads="1"/>
          </p:cNvSpPr>
          <p:nvPr/>
        </p:nvSpPr>
        <p:spPr bwMode="auto">
          <a:xfrm>
            <a:off x="711200" y="1720850"/>
            <a:ext cx="28797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>
                <a:latin typeface="Calibri" pitchFamily="34" charset="0"/>
              </a:rPr>
              <a:t>Ottima combinazione di </a:t>
            </a:r>
          </a:p>
          <a:p>
            <a:r>
              <a:rPr lang="it-IT" sz="2000">
                <a:latin typeface="Calibri" pitchFamily="34" charset="0"/>
              </a:rPr>
              <a:t>variabili</a:t>
            </a:r>
          </a:p>
        </p:txBody>
      </p:sp>
      <p:sp>
        <p:nvSpPr>
          <p:cNvPr id="13" name="Parentesi graffa aperta 12"/>
          <p:cNvSpPr/>
          <p:nvPr/>
        </p:nvSpPr>
        <p:spPr>
          <a:xfrm>
            <a:off x="4357688" y="1643063"/>
            <a:ext cx="155575" cy="914400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cxnSp>
        <p:nvCxnSpPr>
          <p:cNvPr id="19" name="Connettore 2 18"/>
          <p:cNvCxnSpPr/>
          <p:nvPr/>
        </p:nvCxnSpPr>
        <p:spPr>
          <a:xfrm>
            <a:off x="3514725" y="2100263"/>
            <a:ext cx="7143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888" name="Rettangolo 20"/>
          <p:cNvSpPr>
            <a:spLocks noChangeArrowheads="1"/>
          </p:cNvSpPr>
          <p:nvPr/>
        </p:nvSpPr>
        <p:spPr bwMode="auto">
          <a:xfrm>
            <a:off x="884238" y="5357813"/>
            <a:ext cx="984250" cy="33813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>
                <a:latin typeface="Calibri" pitchFamily="34" charset="0"/>
              </a:rPr>
              <a:t>tCho/tCr</a:t>
            </a:r>
          </a:p>
        </p:txBody>
      </p:sp>
      <p:sp>
        <p:nvSpPr>
          <p:cNvPr id="36889" name="CasellaDiTesto 21"/>
          <p:cNvSpPr txBox="1">
            <a:spLocks noChangeArrowheads="1"/>
          </p:cNvSpPr>
          <p:nvPr/>
        </p:nvSpPr>
        <p:spPr bwMode="auto">
          <a:xfrm>
            <a:off x="823913" y="3357563"/>
            <a:ext cx="1106487" cy="107791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>
                <a:latin typeface="Calibri" pitchFamily="34" charset="0"/>
              </a:rPr>
              <a:t>Cho/tCho</a:t>
            </a:r>
          </a:p>
          <a:p>
            <a:r>
              <a:rPr lang="it-IT" sz="1600">
                <a:latin typeface="Calibri" pitchFamily="34" charset="0"/>
              </a:rPr>
              <a:t>PC/tCho</a:t>
            </a:r>
          </a:p>
          <a:p>
            <a:r>
              <a:rPr lang="it-IT" sz="1600">
                <a:latin typeface="Calibri" pitchFamily="34" charset="0"/>
              </a:rPr>
              <a:t>GPC/tCho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Valeria\Desktop\paper_glioma\figuras paper\Fig_07.tif"/>
          <p:cNvPicPr>
            <a:picLocks noChangeAspect="1" noChangeArrowheads="1"/>
          </p:cNvPicPr>
          <p:nvPr/>
        </p:nvPicPr>
        <p:blipFill>
          <a:blip r:embed="rId3" cstate="print"/>
          <a:srcRect b="18906"/>
          <a:stretch>
            <a:fillRect/>
          </a:stretch>
        </p:blipFill>
        <p:spPr bwMode="auto">
          <a:xfrm>
            <a:off x="539750" y="188913"/>
            <a:ext cx="52578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C:\Users\Valeria\Desktop\paper_glioma\figuras paper\Fig_06.tif"/>
          <p:cNvPicPr>
            <a:picLocks noChangeAspect="1" noChangeArrowheads="1"/>
          </p:cNvPicPr>
          <p:nvPr/>
        </p:nvPicPr>
        <p:blipFill>
          <a:blip r:embed="rId4" cstate="print"/>
          <a:srcRect b="21378"/>
          <a:stretch>
            <a:fillRect/>
          </a:stretch>
        </p:blipFill>
        <p:spPr bwMode="auto">
          <a:xfrm>
            <a:off x="4206875" y="4206875"/>
            <a:ext cx="4824413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CasellaDiTesto 5"/>
          <p:cNvSpPr txBox="1">
            <a:spLocks noChangeArrowheads="1"/>
          </p:cNvSpPr>
          <p:nvPr/>
        </p:nvSpPr>
        <p:spPr bwMode="auto">
          <a:xfrm rot="-5400000">
            <a:off x="-853280" y="1694656"/>
            <a:ext cx="3071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000">
                <a:latin typeface="Calibri" pitchFamily="34" charset="0"/>
              </a:rPr>
              <a:t>KENNEDY PATHWAY</a:t>
            </a:r>
          </a:p>
        </p:txBody>
      </p:sp>
      <p:sp>
        <p:nvSpPr>
          <p:cNvPr id="37893" name="CasellaDiTesto 6"/>
          <p:cNvSpPr txBox="1">
            <a:spLocks noChangeArrowheads="1"/>
          </p:cNvSpPr>
          <p:nvPr/>
        </p:nvSpPr>
        <p:spPr bwMode="auto">
          <a:xfrm>
            <a:off x="900113" y="4221163"/>
            <a:ext cx="2289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>
                <a:latin typeface="Calibri" pitchFamily="34" charset="0"/>
              </a:rPr>
              <a:t>Glioma Alto Grado</a:t>
            </a:r>
          </a:p>
        </p:txBody>
      </p:sp>
      <p:sp>
        <p:nvSpPr>
          <p:cNvPr id="37894" name="CasellaDiTesto 8"/>
          <p:cNvSpPr txBox="1">
            <a:spLocks noChangeArrowheads="1"/>
          </p:cNvSpPr>
          <p:nvPr/>
        </p:nvSpPr>
        <p:spPr bwMode="auto">
          <a:xfrm>
            <a:off x="6215063" y="476250"/>
            <a:ext cx="2460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>
                <a:latin typeface="Calibri" pitchFamily="34" charset="0"/>
              </a:rPr>
              <a:t>Glioma Basso Grado</a:t>
            </a:r>
          </a:p>
        </p:txBody>
      </p:sp>
      <p:sp>
        <p:nvSpPr>
          <p:cNvPr id="37895" name="Rettangolo 9"/>
          <p:cNvSpPr>
            <a:spLocks noChangeArrowheads="1"/>
          </p:cNvSpPr>
          <p:nvPr/>
        </p:nvSpPr>
        <p:spPr bwMode="auto">
          <a:xfrm>
            <a:off x="755650" y="4868863"/>
            <a:ext cx="2849563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eaLnBrk="0" hangingPunct="0">
              <a:lnSpc>
                <a:spcPct val="120000"/>
              </a:lnSpc>
              <a:buFont typeface="Wingdings" pitchFamily="2" charset="2"/>
              <a:buChar char="ü"/>
            </a:pPr>
            <a:r>
              <a:rPr lang="en-GB">
                <a:latin typeface="Calibri" pitchFamily="34" charset="0"/>
                <a:cs typeface="Times New Roman" pitchFamily="18" charset="0"/>
              </a:rPr>
              <a:t>choline kinase β gene</a:t>
            </a:r>
          </a:p>
          <a:p>
            <a:pPr marL="182563" indent="-182563" eaLnBrk="0" hangingPunct="0">
              <a:lnSpc>
                <a:spcPct val="120000"/>
              </a:lnSpc>
              <a:buFont typeface="Wingdings" pitchFamily="2" charset="2"/>
              <a:buChar char="ü"/>
            </a:pPr>
            <a:r>
              <a:rPr lang="en-GB">
                <a:latin typeface="Calibri" pitchFamily="34" charset="0"/>
                <a:cs typeface="Times New Roman" pitchFamily="18" charset="0"/>
              </a:rPr>
              <a:t>phospholipase C </a:t>
            </a:r>
          </a:p>
          <a:p>
            <a:pPr marL="182563" indent="-182563" eaLnBrk="0" hangingPunct="0">
              <a:lnSpc>
                <a:spcPct val="120000"/>
              </a:lnSpc>
              <a:buFont typeface="Wingdings" pitchFamily="2" charset="2"/>
              <a:buChar char="ü"/>
            </a:pPr>
            <a:r>
              <a:rPr lang="en-GB">
                <a:latin typeface="Calibri" pitchFamily="34" charset="0"/>
                <a:cs typeface="Times New Roman" pitchFamily="18" charset="0"/>
              </a:rPr>
              <a:t>choline transporter gene (α-isoform)</a:t>
            </a:r>
          </a:p>
        </p:txBody>
      </p:sp>
      <p:sp>
        <p:nvSpPr>
          <p:cNvPr id="37896" name="Rettangolo 10"/>
          <p:cNvSpPr>
            <a:spLocks noChangeArrowheads="1"/>
          </p:cNvSpPr>
          <p:nvPr/>
        </p:nvSpPr>
        <p:spPr bwMode="auto">
          <a:xfrm>
            <a:off x="6156325" y="1268413"/>
            <a:ext cx="257175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eaLnBrk="0" hangingPunct="0">
              <a:lnSpc>
                <a:spcPct val="110000"/>
              </a:lnSpc>
              <a:buFont typeface="Wingdings" pitchFamily="2" charset="2"/>
              <a:buChar char="ü"/>
            </a:pPr>
            <a:r>
              <a:rPr lang="en-GB">
                <a:latin typeface="Calibri" pitchFamily="34" charset="0"/>
                <a:cs typeface="Times New Roman" pitchFamily="18" charset="0"/>
              </a:rPr>
              <a:t>choline transporter gene (α-isoform)</a:t>
            </a:r>
          </a:p>
          <a:p>
            <a:pPr marL="182563" indent="-182563" eaLnBrk="0" hangingPunct="0">
              <a:lnSpc>
                <a:spcPct val="110000"/>
              </a:lnSpc>
              <a:buFont typeface="Wingdings" pitchFamily="2" charset="2"/>
              <a:buChar char="ü"/>
            </a:pPr>
            <a:r>
              <a:rPr lang="en-GB">
                <a:latin typeface="Calibri" pitchFamily="34" charset="0"/>
                <a:cs typeface="Times New Roman" pitchFamily="18" charset="0"/>
              </a:rPr>
              <a:t>cytidylyl-transferase gene (</a:t>
            </a:r>
            <a:r>
              <a:rPr lang="es-ES">
                <a:latin typeface="Calibri" pitchFamily="34" charset="0"/>
                <a:cs typeface="Times New Roman" pitchFamily="18" charset="0"/>
              </a:rPr>
              <a:t>β</a:t>
            </a:r>
            <a:r>
              <a:rPr lang="en-GB">
                <a:latin typeface="Calibri" pitchFamily="34" charset="0"/>
                <a:cs typeface="Times New Roman" pitchFamily="18" charset="0"/>
              </a:rPr>
              <a:t>-isoform)</a:t>
            </a:r>
          </a:p>
          <a:p>
            <a:pPr marL="182563" indent="-182563" eaLnBrk="0" hangingPunct="0">
              <a:lnSpc>
                <a:spcPct val="110000"/>
              </a:lnSpc>
              <a:buFont typeface="Wingdings" pitchFamily="2" charset="2"/>
              <a:buChar char="ü"/>
            </a:pPr>
            <a:r>
              <a:rPr lang="en-GB">
                <a:latin typeface="Calibri" pitchFamily="34" charset="0"/>
                <a:cs typeface="Times New Roman" pitchFamily="18" charset="0"/>
              </a:rPr>
              <a:t>phospholipase A</a:t>
            </a:r>
            <a:endParaRPr lang="it-IT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ggetto 1"/>
          <p:cNvPicPr>
            <a:picLocks noChangeArrowheads="1"/>
          </p:cNvPicPr>
          <p:nvPr/>
        </p:nvPicPr>
        <p:blipFill>
          <a:blip r:embed="rId2" cstate="print"/>
          <a:srcRect b="-252"/>
          <a:stretch>
            <a:fillRect/>
          </a:stretch>
        </p:blipFill>
        <p:spPr bwMode="auto">
          <a:xfrm>
            <a:off x="899592" y="620688"/>
            <a:ext cx="770485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0" y="188913"/>
            <a:ext cx="6945313" cy="1076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3200" b="1"/>
              <a:t>Stimulated echo acquisition mode </a:t>
            </a:r>
          </a:p>
          <a:p>
            <a:pPr algn="ctr"/>
            <a:r>
              <a:rPr lang="it-IT" sz="3200" b="1"/>
              <a:t>(STEAM)</a:t>
            </a:r>
          </a:p>
        </p:txBody>
      </p:sp>
      <p:sp>
        <p:nvSpPr>
          <p:cNvPr id="26627" name="Text Box 8"/>
          <p:cNvSpPr txBox="1">
            <a:spLocks noChangeArrowheads="1"/>
          </p:cNvSpPr>
          <p:nvPr/>
        </p:nvSpPr>
        <p:spPr bwMode="auto">
          <a:xfrm>
            <a:off x="1908175" y="1412875"/>
            <a:ext cx="6696075" cy="175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/>
              <a:t>Sequenza di impulsi       90°-90°-90°</a:t>
            </a:r>
          </a:p>
          <a:p>
            <a:endParaRPr lang="it-IT" b="1"/>
          </a:p>
          <a:p>
            <a:endParaRPr lang="it-IT" b="1"/>
          </a:p>
          <a:p>
            <a:r>
              <a:rPr lang="it-IT" b="1"/>
              <a:t>TE brevi ( 20-30 ms)        rilievo di metaboliti  con tempi di rilassamento  breve                    (lipidi e macromolecole)</a:t>
            </a:r>
          </a:p>
          <a:p>
            <a:r>
              <a:rPr lang="it-IT" b="1"/>
              <a:t>                                          </a:t>
            </a:r>
          </a:p>
        </p:txBody>
      </p:sp>
      <p:sp>
        <p:nvSpPr>
          <p:cNvPr id="26628" name="Line 9"/>
          <p:cNvSpPr>
            <a:spLocks noChangeShapeType="1"/>
          </p:cNvSpPr>
          <p:nvPr/>
        </p:nvSpPr>
        <p:spPr bwMode="auto">
          <a:xfrm>
            <a:off x="4284663" y="2420938"/>
            <a:ext cx="288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250825" y="3068638"/>
            <a:ext cx="7786688" cy="1077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3200" b="1"/>
              <a:t>Point resolved spectroscopy sequence</a:t>
            </a:r>
          </a:p>
          <a:p>
            <a:pPr algn="ctr"/>
            <a:r>
              <a:rPr lang="it-IT" sz="3200" b="1"/>
              <a:t> (PRESS)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1908175" y="4437063"/>
            <a:ext cx="6985000" cy="203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/>
              <a:t>Sequenza di impulsi           90°-180°-180°</a:t>
            </a:r>
          </a:p>
          <a:p>
            <a:endParaRPr lang="it-IT" b="1"/>
          </a:p>
          <a:p>
            <a:endParaRPr lang="it-IT" b="1"/>
          </a:p>
          <a:p>
            <a:r>
              <a:rPr lang="it-IT" b="1"/>
              <a:t>TE lunghi (70-288 ms)         rilevare metaboliti  con tempo di rilassamento lungo</a:t>
            </a:r>
          </a:p>
          <a:p>
            <a:r>
              <a:rPr lang="it-IT" b="1"/>
              <a:t>                                                   ( Lattato, Taurina) </a:t>
            </a:r>
          </a:p>
          <a:p>
            <a:r>
              <a:rPr lang="it-IT" b="1"/>
              <a:t>                                        </a:t>
            </a:r>
          </a:p>
        </p:txBody>
      </p:sp>
      <p:sp>
        <p:nvSpPr>
          <p:cNvPr id="26631" name="Line 6"/>
          <p:cNvSpPr>
            <a:spLocks noChangeShapeType="1"/>
          </p:cNvSpPr>
          <p:nvPr/>
        </p:nvSpPr>
        <p:spPr bwMode="auto">
          <a:xfrm>
            <a:off x="4427538" y="5445125"/>
            <a:ext cx="288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magine 2" descr="dugoni_144TElun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0" y="549275"/>
            <a:ext cx="8964613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323850" y="1196975"/>
            <a:ext cx="8604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NMR experiments used in HR-MAS to obtain spectra of tissues</a:t>
            </a:r>
            <a:endParaRPr lang="en-GB" sz="2400" b="1">
              <a:latin typeface="Calibri" pitchFamily="34" charset="0"/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3443288" y="333375"/>
            <a:ext cx="2208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Experiments</a:t>
            </a:r>
            <a:r>
              <a:rPr lang="it-IT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6148" name="AutoShape 10"/>
          <p:cNvSpPr>
            <a:spLocks noChangeArrowheads="1"/>
          </p:cNvSpPr>
          <p:nvPr/>
        </p:nvSpPr>
        <p:spPr bwMode="auto">
          <a:xfrm>
            <a:off x="4284663" y="2133600"/>
            <a:ext cx="433387" cy="720725"/>
          </a:xfrm>
          <a:prstGeom prst="downArrow">
            <a:avLst>
              <a:gd name="adj1" fmla="val 50000"/>
              <a:gd name="adj2" fmla="val 41575"/>
            </a:avLst>
          </a:prstGeom>
          <a:solidFill>
            <a:srgbClr val="DDDDDD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>
              <a:latin typeface="Calibri" pitchFamily="34" charset="0"/>
            </a:endParaRPr>
          </a:p>
        </p:txBody>
      </p:sp>
      <p:sp>
        <p:nvSpPr>
          <p:cNvPr id="6149" name="Text Box 12"/>
          <p:cNvSpPr txBox="1">
            <a:spLocks noChangeArrowheads="1"/>
          </p:cNvSpPr>
          <p:nvPr/>
        </p:nvSpPr>
        <p:spPr bwMode="auto">
          <a:xfrm>
            <a:off x="3348038" y="2997200"/>
            <a:ext cx="2224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400" b="1">
                <a:latin typeface="Calibri" pitchFamily="34" charset="0"/>
              </a:rPr>
              <a:t>1D experiments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403350" y="3645922"/>
            <a:ext cx="6481018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lIns="3780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2400" b="1" baseline="30000" dirty="0">
                <a:latin typeface="Arial" pitchFamily="34" charset="0"/>
                <a:cs typeface="Arial" pitchFamily="34" charset="0"/>
              </a:rPr>
              <a:t> 1</a:t>
            </a:r>
            <a:r>
              <a:rPr lang="en-GB" sz="2400" b="1" dirty="0">
                <a:latin typeface="Arial" pitchFamily="34" charset="0"/>
                <a:cs typeface="Arial" pitchFamily="34" charset="0"/>
              </a:rPr>
              <a:t>H NMR with water </a:t>
            </a:r>
            <a:r>
              <a:rPr lang="en-GB" sz="2400" b="1" dirty="0" err="1">
                <a:latin typeface="Arial" pitchFamily="34" charset="0"/>
                <a:cs typeface="Arial" pitchFamily="34" charset="0"/>
              </a:rPr>
              <a:t>presaturation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2400" b="1" dirty="0">
                <a:latin typeface="Arial" pitchFamily="34" charset="0"/>
                <a:cs typeface="Arial" pitchFamily="34" charset="0"/>
              </a:rPr>
              <a:t> Spin-echo sequence [90-(t-180-t)] CPMG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2400" b="1" dirty="0">
                <a:latin typeface="Arial" pitchFamily="34" charset="0"/>
                <a:cs typeface="Arial" pitchFamily="34" charset="0"/>
              </a:rPr>
              <a:t> Diffusion edited sequence LED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2" descr="Immagin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496944" cy="661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8968" t="85696" r="6102" b="5714"/>
          <a:stretch>
            <a:fillRect/>
          </a:stretch>
        </p:blipFill>
        <p:spPr bwMode="auto">
          <a:xfrm>
            <a:off x="2364411" y="5871516"/>
            <a:ext cx="5079246" cy="68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 l="16266" t="35938" r="7003" b="19061"/>
          <a:stretch>
            <a:fillRect/>
          </a:stretch>
        </p:blipFill>
        <p:spPr bwMode="auto">
          <a:xfrm>
            <a:off x="2364412" y="1957855"/>
            <a:ext cx="5087908" cy="204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 l="5048" t="35873" r="6102" b="19458"/>
          <a:stretch>
            <a:fillRect/>
          </a:stretch>
        </p:blipFill>
        <p:spPr bwMode="auto">
          <a:xfrm>
            <a:off x="2364412" y="3975953"/>
            <a:ext cx="5087908" cy="197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260648"/>
            <a:ext cx="5616624" cy="173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38"/>
          <p:cNvSpPr txBox="1">
            <a:spLocks noChangeArrowheads="1"/>
          </p:cNvSpPr>
          <p:nvPr/>
        </p:nvSpPr>
        <p:spPr bwMode="auto">
          <a:xfrm>
            <a:off x="1979712" y="260648"/>
            <a:ext cx="423403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chemeClr val="bg1"/>
                </a:solidFill>
              </a:rPr>
              <a:t>A)</a:t>
            </a:r>
          </a:p>
        </p:txBody>
      </p:sp>
      <p:sp>
        <p:nvSpPr>
          <p:cNvPr id="6" name="CasellaDiTesto 39"/>
          <p:cNvSpPr txBox="1">
            <a:spLocks noChangeArrowheads="1"/>
          </p:cNvSpPr>
          <p:nvPr/>
        </p:nvSpPr>
        <p:spPr bwMode="auto">
          <a:xfrm>
            <a:off x="1979712" y="2222250"/>
            <a:ext cx="413126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/>
              <a:t>B)</a:t>
            </a:r>
          </a:p>
        </p:txBody>
      </p:sp>
      <p:sp>
        <p:nvSpPr>
          <p:cNvPr id="7" name="CasellaDiTesto 40"/>
          <p:cNvSpPr txBox="1">
            <a:spLocks noChangeArrowheads="1"/>
          </p:cNvSpPr>
          <p:nvPr/>
        </p:nvSpPr>
        <p:spPr bwMode="auto">
          <a:xfrm>
            <a:off x="1979712" y="4355065"/>
            <a:ext cx="404564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/>
              <a:t>C)</a:t>
            </a:r>
          </a:p>
        </p:txBody>
      </p:sp>
      <p:sp>
        <p:nvSpPr>
          <p:cNvPr id="8" name="CasellaDiTesto 41"/>
          <p:cNvSpPr txBox="1">
            <a:spLocks noChangeArrowheads="1"/>
          </p:cNvSpPr>
          <p:nvPr/>
        </p:nvSpPr>
        <p:spPr bwMode="auto">
          <a:xfrm>
            <a:off x="6134475" y="5568226"/>
            <a:ext cx="622088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cs typeface="Arial" pitchFamily="34" charset="0"/>
              </a:rPr>
              <a:t>Lac</a:t>
            </a:r>
          </a:p>
        </p:txBody>
      </p:sp>
      <p:cxnSp>
        <p:nvCxnSpPr>
          <p:cNvPr id="9" name="Connettore 2 8"/>
          <p:cNvCxnSpPr/>
          <p:nvPr/>
        </p:nvCxnSpPr>
        <p:spPr bwMode="auto">
          <a:xfrm flipV="1">
            <a:off x="5442132" y="5265787"/>
            <a:ext cx="461002" cy="37777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43"/>
          <p:cNvSpPr txBox="1">
            <a:spLocks noChangeArrowheads="1"/>
          </p:cNvSpPr>
          <p:nvPr/>
        </p:nvSpPr>
        <p:spPr bwMode="auto">
          <a:xfrm>
            <a:off x="4980374" y="5492403"/>
            <a:ext cx="580981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cs typeface="Arial" pitchFamily="34" charset="0"/>
              </a:rPr>
              <a:t>Ala</a:t>
            </a:r>
          </a:p>
        </p:txBody>
      </p:sp>
      <p:sp>
        <p:nvSpPr>
          <p:cNvPr id="11" name="CasellaDiTesto 44"/>
          <p:cNvSpPr txBox="1">
            <a:spLocks noChangeArrowheads="1"/>
          </p:cNvSpPr>
          <p:nvPr/>
        </p:nvSpPr>
        <p:spPr bwMode="auto">
          <a:xfrm>
            <a:off x="2441352" y="5558442"/>
            <a:ext cx="622088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cs typeface="Arial" pitchFamily="34" charset="0"/>
              </a:rPr>
              <a:t>Lac</a:t>
            </a:r>
          </a:p>
        </p:txBody>
      </p:sp>
      <p:cxnSp>
        <p:nvCxnSpPr>
          <p:cNvPr id="12" name="Connettore 2 11"/>
          <p:cNvCxnSpPr>
            <a:stCxn id="11" idx="0"/>
          </p:cNvCxnSpPr>
          <p:nvPr/>
        </p:nvCxnSpPr>
        <p:spPr bwMode="auto">
          <a:xfrm flipV="1">
            <a:off x="2753362" y="5265787"/>
            <a:ext cx="380081" cy="29354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46"/>
          <p:cNvSpPr txBox="1">
            <a:spLocks noChangeArrowheads="1"/>
          </p:cNvSpPr>
          <p:nvPr/>
        </p:nvSpPr>
        <p:spPr bwMode="auto">
          <a:xfrm>
            <a:off x="3826273" y="3824307"/>
            <a:ext cx="1033159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 dirty="0" err="1">
                <a:cs typeface="Arial" pitchFamily="34" charset="0"/>
              </a:rPr>
              <a:t>ChoCC</a:t>
            </a:r>
            <a:endParaRPr lang="it-IT" b="1" dirty="0">
              <a:cs typeface="Arial" pitchFamily="34" charset="0"/>
            </a:endParaRPr>
          </a:p>
        </p:txBody>
      </p:sp>
      <p:sp>
        <p:nvSpPr>
          <p:cNvPr id="14" name="CasellaDiTesto 47"/>
          <p:cNvSpPr txBox="1">
            <a:spLocks noChangeArrowheads="1"/>
          </p:cNvSpPr>
          <p:nvPr/>
        </p:nvSpPr>
        <p:spPr bwMode="auto">
          <a:xfrm>
            <a:off x="4210974" y="4506710"/>
            <a:ext cx="471361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cs typeface="Arial" pitchFamily="34" charset="0"/>
              </a:rPr>
              <a:t>Cr</a:t>
            </a:r>
          </a:p>
        </p:txBody>
      </p:sp>
      <p:sp>
        <p:nvSpPr>
          <p:cNvPr id="15" name="CasellaDiTesto 48"/>
          <p:cNvSpPr txBox="1">
            <a:spLocks noChangeArrowheads="1"/>
          </p:cNvSpPr>
          <p:nvPr/>
        </p:nvSpPr>
        <p:spPr bwMode="auto">
          <a:xfrm>
            <a:off x="6288355" y="4572749"/>
            <a:ext cx="567279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 dirty="0" err="1">
                <a:cs typeface="Arial" pitchFamily="34" charset="0"/>
              </a:rPr>
              <a:t>Lip</a:t>
            </a:r>
            <a:endParaRPr lang="it-IT" b="1" dirty="0">
              <a:cs typeface="Arial" pitchFamily="34" charset="0"/>
            </a:endParaRPr>
          </a:p>
        </p:txBody>
      </p:sp>
      <p:sp>
        <p:nvSpPr>
          <p:cNvPr id="16" name="CasellaDiTesto 49"/>
          <p:cNvSpPr txBox="1">
            <a:spLocks noChangeArrowheads="1"/>
          </p:cNvSpPr>
          <p:nvPr/>
        </p:nvSpPr>
        <p:spPr bwMode="auto">
          <a:xfrm>
            <a:off x="3441573" y="4430888"/>
            <a:ext cx="594684" cy="38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cs typeface="Arial" pitchFamily="34" charset="0"/>
              </a:rPr>
              <a:t>Gly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4580" name="Immagine 3" descr="cpmg 180 001vs0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850" y="0"/>
            <a:ext cx="9704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CasellaDiTesto 4"/>
          <p:cNvSpPr txBox="1">
            <a:spLocks noChangeArrowheads="1"/>
          </p:cNvSpPr>
          <p:nvPr/>
        </p:nvSpPr>
        <p:spPr bwMode="auto">
          <a:xfrm>
            <a:off x="8532813" y="1484313"/>
            <a:ext cx="503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Lac</a:t>
            </a:r>
          </a:p>
        </p:txBody>
      </p:sp>
      <p:sp>
        <p:nvSpPr>
          <p:cNvPr id="24582" name="CasellaDiTesto 5"/>
          <p:cNvSpPr txBox="1">
            <a:spLocks noChangeArrowheads="1"/>
          </p:cNvSpPr>
          <p:nvPr/>
        </p:nvSpPr>
        <p:spPr bwMode="auto">
          <a:xfrm>
            <a:off x="8027988" y="2420938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Ala</a:t>
            </a:r>
          </a:p>
        </p:txBody>
      </p:sp>
      <p:sp>
        <p:nvSpPr>
          <p:cNvPr id="24583" name="CasellaDiTesto 6"/>
          <p:cNvSpPr txBox="1">
            <a:spLocks noChangeArrowheads="1"/>
          </p:cNvSpPr>
          <p:nvPr/>
        </p:nvSpPr>
        <p:spPr bwMode="auto">
          <a:xfrm>
            <a:off x="6227763" y="2492375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Glx</a:t>
            </a:r>
          </a:p>
        </p:txBody>
      </p:sp>
      <p:sp>
        <p:nvSpPr>
          <p:cNvPr id="24584" name="CasellaDiTesto 7"/>
          <p:cNvSpPr txBox="1">
            <a:spLocks noChangeArrowheads="1"/>
          </p:cNvSpPr>
          <p:nvPr/>
        </p:nvSpPr>
        <p:spPr bwMode="auto">
          <a:xfrm>
            <a:off x="5580063" y="2420938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Glu</a:t>
            </a:r>
          </a:p>
        </p:txBody>
      </p:sp>
      <p:sp>
        <p:nvSpPr>
          <p:cNvPr id="24585" name="CasellaDiTesto 8"/>
          <p:cNvSpPr txBox="1">
            <a:spLocks noChangeArrowheads="1"/>
          </p:cNvSpPr>
          <p:nvPr/>
        </p:nvSpPr>
        <p:spPr bwMode="auto">
          <a:xfrm>
            <a:off x="5219700" y="2565400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Gln</a:t>
            </a:r>
          </a:p>
        </p:txBody>
      </p:sp>
      <p:sp>
        <p:nvSpPr>
          <p:cNvPr id="24586" name="CasellaDiTesto 9"/>
          <p:cNvSpPr txBox="1">
            <a:spLocks noChangeArrowheads="1"/>
          </p:cNvSpPr>
          <p:nvPr/>
        </p:nvSpPr>
        <p:spPr bwMode="auto">
          <a:xfrm>
            <a:off x="3635375" y="765175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Cr</a:t>
            </a:r>
          </a:p>
        </p:txBody>
      </p:sp>
      <p:sp>
        <p:nvSpPr>
          <p:cNvPr id="24587" name="CasellaDiTesto 10"/>
          <p:cNvSpPr txBox="1">
            <a:spLocks noChangeArrowheads="1"/>
          </p:cNvSpPr>
          <p:nvPr/>
        </p:nvSpPr>
        <p:spPr bwMode="auto">
          <a:xfrm>
            <a:off x="2916238" y="260350"/>
            <a:ext cx="86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PC+PE</a:t>
            </a:r>
          </a:p>
        </p:txBody>
      </p:sp>
      <p:sp>
        <p:nvSpPr>
          <p:cNvPr id="24588" name="CasellaDiTesto 11"/>
          <p:cNvSpPr txBox="1">
            <a:spLocks noChangeArrowheads="1"/>
          </p:cNvSpPr>
          <p:nvPr/>
        </p:nvSpPr>
        <p:spPr bwMode="auto">
          <a:xfrm>
            <a:off x="3203575" y="1844675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Cho</a:t>
            </a:r>
          </a:p>
        </p:txBody>
      </p:sp>
      <p:sp>
        <p:nvSpPr>
          <p:cNvPr id="24589" name="CasellaDiTesto 12"/>
          <p:cNvSpPr txBox="1">
            <a:spLocks noChangeArrowheads="1"/>
          </p:cNvSpPr>
          <p:nvPr/>
        </p:nvSpPr>
        <p:spPr bwMode="auto">
          <a:xfrm>
            <a:off x="2700338" y="1268413"/>
            <a:ext cx="647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Tau+</a:t>
            </a:r>
          </a:p>
          <a:p>
            <a:r>
              <a:rPr lang="it-IT">
                <a:latin typeface="Calibri" pitchFamily="34" charset="0"/>
              </a:rPr>
              <a:t>Myo</a:t>
            </a:r>
          </a:p>
        </p:txBody>
      </p:sp>
      <p:sp>
        <p:nvSpPr>
          <p:cNvPr id="24590" name="CasellaDiTesto 13"/>
          <p:cNvSpPr txBox="1">
            <a:spLocks noChangeArrowheads="1"/>
          </p:cNvSpPr>
          <p:nvPr/>
        </p:nvSpPr>
        <p:spPr bwMode="auto">
          <a:xfrm rot="-5400000">
            <a:off x="2664619" y="2343944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Scy</a:t>
            </a:r>
          </a:p>
        </p:txBody>
      </p:sp>
      <p:sp>
        <p:nvSpPr>
          <p:cNvPr id="24591" name="CasellaDiTesto 14"/>
          <p:cNvSpPr txBox="1">
            <a:spLocks noChangeArrowheads="1"/>
          </p:cNvSpPr>
          <p:nvPr/>
        </p:nvSpPr>
        <p:spPr bwMode="auto">
          <a:xfrm>
            <a:off x="2411413" y="2492375"/>
            <a:ext cx="576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Tau</a:t>
            </a:r>
          </a:p>
        </p:txBody>
      </p:sp>
      <p:sp>
        <p:nvSpPr>
          <p:cNvPr id="24592" name="CasellaDiTesto 15"/>
          <p:cNvSpPr txBox="1">
            <a:spLocks noChangeArrowheads="1"/>
          </p:cNvSpPr>
          <p:nvPr/>
        </p:nvSpPr>
        <p:spPr bwMode="auto">
          <a:xfrm>
            <a:off x="1835150" y="908050"/>
            <a:ext cx="649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Myo</a:t>
            </a:r>
          </a:p>
        </p:txBody>
      </p:sp>
      <p:cxnSp>
        <p:nvCxnSpPr>
          <p:cNvPr id="18" name="Connettore 2 17"/>
          <p:cNvCxnSpPr/>
          <p:nvPr/>
        </p:nvCxnSpPr>
        <p:spPr>
          <a:xfrm rot="16200000" flipH="1">
            <a:off x="1763713" y="1773238"/>
            <a:ext cx="1081087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rot="5400000">
            <a:off x="1691482" y="1772444"/>
            <a:ext cx="8636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5" name="CasellaDiTesto 22"/>
          <p:cNvSpPr txBox="1">
            <a:spLocks noChangeArrowheads="1"/>
          </p:cNvSpPr>
          <p:nvPr/>
        </p:nvSpPr>
        <p:spPr bwMode="auto">
          <a:xfrm>
            <a:off x="2051050" y="1773238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Gly</a:t>
            </a:r>
          </a:p>
        </p:txBody>
      </p:sp>
      <p:cxnSp>
        <p:nvCxnSpPr>
          <p:cNvPr id="25" name="Connettore 2 24"/>
          <p:cNvCxnSpPr/>
          <p:nvPr/>
        </p:nvCxnSpPr>
        <p:spPr>
          <a:xfrm rot="5400000">
            <a:off x="1978819" y="2348706"/>
            <a:ext cx="5778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7" name="CasellaDiTesto 26"/>
          <p:cNvSpPr txBox="1">
            <a:spLocks noChangeArrowheads="1"/>
          </p:cNvSpPr>
          <p:nvPr/>
        </p:nvSpPr>
        <p:spPr bwMode="auto">
          <a:xfrm rot="-5400000">
            <a:off x="539750" y="2133600"/>
            <a:ext cx="647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Myo</a:t>
            </a:r>
          </a:p>
        </p:txBody>
      </p:sp>
      <p:sp>
        <p:nvSpPr>
          <p:cNvPr id="24598" name="CasellaDiTesto 27"/>
          <p:cNvSpPr txBox="1">
            <a:spLocks noChangeArrowheads="1"/>
          </p:cNvSpPr>
          <p:nvPr/>
        </p:nvSpPr>
        <p:spPr bwMode="auto">
          <a:xfrm rot="-5400000">
            <a:off x="1331913" y="2205038"/>
            <a:ext cx="647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CH</a:t>
            </a:r>
            <a:r>
              <a:rPr lang="it-IT">
                <a:latin typeface="Symbol" pitchFamily="18" charset="2"/>
              </a:rPr>
              <a:t>a</a:t>
            </a:r>
          </a:p>
        </p:txBody>
      </p:sp>
      <p:sp>
        <p:nvSpPr>
          <p:cNvPr id="24599" name="CasellaDiTesto 28"/>
          <p:cNvSpPr txBox="1">
            <a:spLocks noChangeArrowheads="1"/>
          </p:cNvSpPr>
          <p:nvPr/>
        </p:nvSpPr>
        <p:spPr bwMode="auto">
          <a:xfrm rot="-5400000">
            <a:off x="971550" y="2060575"/>
            <a:ext cx="503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Cr</a:t>
            </a:r>
          </a:p>
        </p:txBody>
      </p:sp>
      <p:sp>
        <p:nvSpPr>
          <p:cNvPr id="24600" name="CasellaDiTesto 29"/>
          <p:cNvSpPr txBox="1">
            <a:spLocks noChangeArrowheads="1"/>
          </p:cNvSpPr>
          <p:nvPr/>
        </p:nvSpPr>
        <p:spPr bwMode="auto">
          <a:xfrm rot="-5400000">
            <a:off x="847725" y="2416175"/>
            <a:ext cx="503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PE</a:t>
            </a:r>
          </a:p>
        </p:txBody>
      </p:sp>
      <p:sp>
        <p:nvSpPr>
          <p:cNvPr id="24601" name="CasellaDiTesto 30"/>
          <p:cNvSpPr txBox="1">
            <a:spLocks noChangeArrowheads="1"/>
          </p:cNvSpPr>
          <p:nvPr/>
        </p:nvSpPr>
        <p:spPr bwMode="auto">
          <a:xfrm rot="-5400000">
            <a:off x="400844" y="2213769"/>
            <a:ext cx="503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Lac</a:t>
            </a:r>
          </a:p>
        </p:txBody>
      </p:sp>
      <p:sp>
        <p:nvSpPr>
          <p:cNvPr id="24602" name="CasellaDiTesto 31"/>
          <p:cNvSpPr txBox="1">
            <a:spLocks noChangeArrowheads="1"/>
          </p:cNvSpPr>
          <p:nvPr/>
        </p:nvSpPr>
        <p:spPr bwMode="auto">
          <a:xfrm rot="-5400000">
            <a:off x="288131" y="2559844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PC</a:t>
            </a:r>
          </a:p>
        </p:txBody>
      </p:sp>
      <p:sp>
        <p:nvSpPr>
          <p:cNvPr id="24603" name="CasellaDiTesto 32"/>
          <p:cNvSpPr txBox="1">
            <a:spLocks noChangeArrowheads="1"/>
          </p:cNvSpPr>
          <p:nvPr/>
        </p:nvSpPr>
        <p:spPr bwMode="auto">
          <a:xfrm>
            <a:off x="8675688" y="4437063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Lac</a:t>
            </a:r>
          </a:p>
        </p:txBody>
      </p:sp>
      <p:sp>
        <p:nvSpPr>
          <p:cNvPr id="24604" name="CasellaDiTesto 33"/>
          <p:cNvSpPr txBox="1">
            <a:spLocks noChangeArrowheads="1"/>
          </p:cNvSpPr>
          <p:nvPr/>
        </p:nvSpPr>
        <p:spPr bwMode="auto">
          <a:xfrm>
            <a:off x="7956550" y="5373688"/>
            <a:ext cx="503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Ala</a:t>
            </a:r>
          </a:p>
        </p:txBody>
      </p:sp>
      <p:sp>
        <p:nvSpPr>
          <p:cNvPr id="24605" name="CasellaDiTesto 34"/>
          <p:cNvSpPr txBox="1">
            <a:spLocks noChangeArrowheads="1"/>
          </p:cNvSpPr>
          <p:nvPr/>
        </p:nvSpPr>
        <p:spPr bwMode="auto">
          <a:xfrm>
            <a:off x="6156325" y="5445125"/>
            <a:ext cx="503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Glx</a:t>
            </a:r>
          </a:p>
        </p:txBody>
      </p:sp>
      <p:sp>
        <p:nvSpPr>
          <p:cNvPr id="24606" name="CasellaDiTesto 35"/>
          <p:cNvSpPr txBox="1">
            <a:spLocks noChangeArrowheads="1"/>
          </p:cNvSpPr>
          <p:nvPr/>
        </p:nvSpPr>
        <p:spPr bwMode="auto">
          <a:xfrm>
            <a:off x="5508625" y="5373688"/>
            <a:ext cx="503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Glu</a:t>
            </a:r>
          </a:p>
        </p:txBody>
      </p:sp>
      <p:sp>
        <p:nvSpPr>
          <p:cNvPr id="24607" name="CasellaDiTesto 36"/>
          <p:cNvSpPr txBox="1">
            <a:spLocks noChangeArrowheads="1"/>
          </p:cNvSpPr>
          <p:nvPr/>
        </p:nvSpPr>
        <p:spPr bwMode="auto">
          <a:xfrm>
            <a:off x="5148263" y="5516563"/>
            <a:ext cx="503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Gln</a:t>
            </a:r>
          </a:p>
        </p:txBody>
      </p:sp>
      <p:sp>
        <p:nvSpPr>
          <p:cNvPr id="24608" name="CasellaDiTesto 37"/>
          <p:cNvSpPr txBox="1">
            <a:spLocks noChangeArrowheads="1"/>
          </p:cNvSpPr>
          <p:nvPr/>
        </p:nvSpPr>
        <p:spPr bwMode="auto">
          <a:xfrm>
            <a:off x="3563938" y="4427538"/>
            <a:ext cx="503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Cr</a:t>
            </a:r>
          </a:p>
        </p:txBody>
      </p:sp>
      <p:sp>
        <p:nvSpPr>
          <p:cNvPr id="24609" name="CasellaDiTesto 38"/>
          <p:cNvSpPr txBox="1">
            <a:spLocks noChangeArrowheads="1"/>
          </p:cNvSpPr>
          <p:nvPr/>
        </p:nvSpPr>
        <p:spPr bwMode="auto">
          <a:xfrm>
            <a:off x="2771775" y="3563938"/>
            <a:ext cx="863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PC+PE</a:t>
            </a:r>
          </a:p>
        </p:txBody>
      </p:sp>
      <p:sp>
        <p:nvSpPr>
          <p:cNvPr id="24610" name="CasellaDiTesto 39"/>
          <p:cNvSpPr txBox="1">
            <a:spLocks noChangeArrowheads="1"/>
          </p:cNvSpPr>
          <p:nvPr/>
        </p:nvSpPr>
        <p:spPr bwMode="auto">
          <a:xfrm>
            <a:off x="3132138" y="5075238"/>
            <a:ext cx="647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Cho</a:t>
            </a:r>
          </a:p>
        </p:txBody>
      </p:sp>
      <p:sp>
        <p:nvSpPr>
          <p:cNvPr id="24611" name="CasellaDiTesto 40"/>
          <p:cNvSpPr txBox="1">
            <a:spLocks noChangeArrowheads="1"/>
          </p:cNvSpPr>
          <p:nvPr/>
        </p:nvSpPr>
        <p:spPr bwMode="auto">
          <a:xfrm>
            <a:off x="2627313" y="4724400"/>
            <a:ext cx="649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Tau+</a:t>
            </a:r>
          </a:p>
          <a:p>
            <a:r>
              <a:rPr lang="it-IT">
                <a:latin typeface="Calibri" pitchFamily="34" charset="0"/>
              </a:rPr>
              <a:t>Myo</a:t>
            </a:r>
          </a:p>
        </p:txBody>
      </p:sp>
      <p:sp>
        <p:nvSpPr>
          <p:cNvPr id="24612" name="CasellaDiTesto 41"/>
          <p:cNvSpPr txBox="1">
            <a:spLocks noChangeArrowheads="1"/>
          </p:cNvSpPr>
          <p:nvPr/>
        </p:nvSpPr>
        <p:spPr bwMode="auto">
          <a:xfrm rot="-5400000">
            <a:off x="2592387" y="5513388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Scy</a:t>
            </a:r>
          </a:p>
        </p:txBody>
      </p:sp>
      <p:sp>
        <p:nvSpPr>
          <p:cNvPr id="24613" name="CasellaDiTesto 42"/>
          <p:cNvSpPr txBox="1">
            <a:spLocks noChangeArrowheads="1"/>
          </p:cNvSpPr>
          <p:nvPr/>
        </p:nvSpPr>
        <p:spPr bwMode="auto">
          <a:xfrm>
            <a:off x="2339975" y="5580063"/>
            <a:ext cx="5762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Tau</a:t>
            </a:r>
          </a:p>
        </p:txBody>
      </p:sp>
      <p:sp>
        <p:nvSpPr>
          <p:cNvPr id="24614" name="CasellaDiTesto 43"/>
          <p:cNvSpPr txBox="1">
            <a:spLocks noChangeArrowheads="1"/>
          </p:cNvSpPr>
          <p:nvPr/>
        </p:nvSpPr>
        <p:spPr bwMode="auto">
          <a:xfrm>
            <a:off x="1908175" y="4292600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Myo</a:t>
            </a:r>
          </a:p>
        </p:txBody>
      </p:sp>
      <p:cxnSp>
        <p:nvCxnSpPr>
          <p:cNvPr id="45" name="Connettore 2 44"/>
          <p:cNvCxnSpPr/>
          <p:nvPr/>
        </p:nvCxnSpPr>
        <p:spPr>
          <a:xfrm rot="16200000" flipH="1">
            <a:off x="1654176" y="5194300"/>
            <a:ext cx="1225550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2 45"/>
          <p:cNvCxnSpPr>
            <a:stCxn id="24614" idx="2"/>
          </p:cNvCxnSpPr>
          <p:nvPr/>
        </p:nvCxnSpPr>
        <p:spPr>
          <a:xfrm rot="5400000">
            <a:off x="1606550" y="5180013"/>
            <a:ext cx="1143000" cy="107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17" name="CasellaDiTesto 46"/>
          <p:cNvSpPr txBox="1">
            <a:spLocks noChangeArrowheads="1"/>
          </p:cNvSpPr>
          <p:nvPr/>
        </p:nvSpPr>
        <p:spPr bwMode="auto">
          <a:xfrm>
            <a:off x="1763713" y="4581525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Gly</a:t>
            </a:r>
          </a:p>
        </p:txBody>
      </p:sp>
      <p:cxnSp>
        <p:nvCxnSpPr>
          <p:cNvPr id="48" name="Connettore 2 47"/>
          <p:cNvCxnSpPr>
            <a:stCxn id="24617" idx="2"/>
          </p:cNvCxnSpPr>
          <p:nvPr/>
        </p:nvCxnSpPr>
        <p:spPr>
          <a:xfrm rot="16200000" flipH="1">
            <a:off x="1822450" y="5143500"/>
            <a:ext cx="639763" cy="252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19" name="CasellaDiTesto 48"/>
          <p:cNvSpPr txBox="1">
            <a:spLocks noChangeArrowheads="1"/>
          </p:cNvSpPr>
          <p:nvPr/>
        </p:nvSpPr>
        <p:spPr bwMode="auto">
          <a:xfrm rot="-5400000">
            <a:off x="466725" y="5440363"/>
            <a:ext cx="649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Myo</a:t>
            </a:r>
          </a:p>
        </p:txBody>
      </p:sp>
      <p:sp>
        <p:nvSpPr>
          <p:cNvPr id="24620" name="CasellaDiTesto 49"/>
          <p:cNvSpPr txBox="1">
            <a:spLocks noChangeArrowheads="1"/>
          </p:cNvSpPr>
          <p:nvPr/>
        </p:nvSpPr>
        <p:spPr bwMode="auto">
          <a:xfrm rot="-5400000">
            <a:off x="1259682" y="5156994"/>
            <a:ext cx="647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CH</a:t>
            </a:r>
            <a:r>
              <a:rPr lang="it-IT">
                <a:latin typeface="Symbol" pitchFamily="18" charset="2"/>
              </a:rPr>
              <a:t>a</a:t>
            </a:r>
          </a:p>
        </p:txBody>
      </p:sp>
      <p:sp>
        <p:nvSpPr>
          <p:cNvPr id="24621" name="CasellaDiTesto 50"/>
          <p:cNvSpPr txBox="1">
            <a:spLocks noChangeArrowheads="1"/>
          </p:cNvSpPr>
          <p:nvPr/>
        </p:nvSpPr>
        <p:spPr bwMode="auto">
          <a:xfrm rot="-5400000">
            <a:off x="899319" y="5012532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Cr</a:t>
            </a:r>
          </a:p>
        </p:txBody>
      </p:sp>
      <p:sp>
        <p:nvSpPr>
          <p:cNvPr id="24622" name="CasellaDiTesto 51"/>
          <p:cNvSpPr txBox="1">
            <a:spLocks noChangeArrowheads="1"/>
          </p:cNvSpPr>
          <p:nvPr/>
        </p:nvSpPr>
        <p:spPr bwMode="auto">
          <a:xfrm rot="-5400000">
            <a:off x="775494" y="5368132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PE</a:t>
            </a:r>
          </a:p>
        </p:txBody>
      </p:sp>
      <p:sp>
        <p:nvSpPr>
          <p:cNvPr id="24623" name="CasellaDiTesto 52"/>
          <p:cNvSpPr txBox="1">
            <a:spLocks noChangeArrowheads="1"/>
          </p:cNvSpPr>
          <p:nvPr/>
        </p:nvSpPr>
        <p:spPr bwMode="auto">
          <a:xfrm rot="-5400000">
            <a:off x="328067" y="5152653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Lac</a:t>
            </a:r>
          </a:p>
        </p:txBody>
      </p:sp>
      <p:sp>
        <p:nvSpPr>
          <p:cNvPr id="24624" name="CasellaDiTesto 53"/>
          <p:cNvSpPr txBox="1">
            <a:spLocks noChangeArrowheads="1"/>
          </p:cNvSpPr>
          <p:nvPr/>
        </p:nvSpPr>
        <p:spPr bwMode="auto">
          <a:xfrm rot="-5400000">
            <a:off x="215900" y="5513388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PC</a:t>
            </a:r>
          </a:p>
        </p:txBody>
      </p:sp>
      <p:cxnSp>
        <p:nvCxnSpPr>
          <p:cNvPr id="62" name="Connettore 2 61"/>
          <p:cNvCxnSpPr/>
          <p:nvPr/>
        </p:nvCxnSpPr>
        <p:spPr>
          <a:xfrm rot="16200000" flipH="1">
            <a:off x="2735262" y="5481638"/>
            <a:ext cx="576263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26" name="CasellaDiTesto 63"/>
          <p:cNvSpPr txBox="1">
            <a:spLocks noChangeArrowheads="1"/>
          </p:cNvSpPr>
          <p:nvPr/>
        </p:nvSpPr>
        <p:spPr bwMode="auto">
          <a:xfrm>
            <a:off x="179388" y="260350"/>
            <a:ext cx="576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001</a:t>
            </a:r>
          </a:p>
        </p:txBody>
      </p:sp>
      <p:sp>
        <p:nvSpPr>
          <p:cNvPr id="24627" name="CasellaDiTesto 64"/>
          <p:cNvSpPr txBox="1">
            <a:spLocks noChangeArrowheads="1"/>
          </p:cNvSpPr>
          <p:nvPr/>
        </p:nvSpPr>
        <p:spPr bwMode="auto">
          <a:xfrm>
            <a:off x="250825" y="3860800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002v</a:t>
            </a:r>
          </a:p>
        </p:txBody>
      </p:sp>
      <p:sp>
        <p:nvSpPr>
          <p:cNvPr id="55" name="Ovale 54"/>
          <p:cNvSpPr/>
          <p:nvPr/>
        </p:nvSpPr>
        <p:spPr>
          <a:xfrm>
            <a:off x="1979613" y="1341438"/>
            <a:ext cx="504825" cy="19431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6" name="Ovale 55"/>
          <p:cNvSpPr/>
          <p:nvPr/>
        </p:nvSpPr>
        <p:spPr>
          <a:xfrm>
            <a:off x="1908175" y="4292600"/>
            <a:ext cx="503238" cy="1944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7" name="Ovale 56"/>
          <p:cNvSpPr/>
          <p:nvPr/>
        </p:nvSpPr>
        <p:spPr>
          <a:xfrm>
            <a:off x="5148263" y="1700213"/>
            <a:ext cx="863600" cy="19446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0" name="Ovale 59"/>
          <p:cNvSpPr/>
          <p:nvPr/>
        </p:nvSpPr>
        <p:spPr>
          <a:xfrm>
            <a:off x="5148263" y="4437063"/>
            <a:ext cx="863600" cy="19446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1" name="Ovale 60"/>
          <p:cNvSpPr/>
          <p:nvPr/>
        </p:nvSpPr>
        <p:spPr>
          <a:xfrm>
            <a:off x="8027988" y="1268413"/>
            <a:ext cx="1044575" cy="21605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6" name="Ovale 65"/>
          <p:cNvSpPr/>
          <p:nvPr/>
        </p:nvSpPr>
        <p:spPr>
          <a:xfrm>
            <a:off x="7740650" y="3213100"/>
            <a:ext cx="1403350" cy="3024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4634" name="Text Box 59"/>
          <p:cNvSpPr txBox="1">
            <a:spLocks noChangeArrowheads="1"/>
          </p:cNvSpPr>
          <p:nvPr/>
        </p:nvSpPr>
        <p:spPr bwMode="auto">
          <a:xfrm>
            <a:off x="4787900" y="333375"/>
            <a:ext cx="316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Spin-echo TE= 180 ms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60" grpId="0" animBg="1"/>
      <p:bldP spid="61" grpId="0" animBg="1"/>
      <p:bldP spid="6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51520" y="5619436"/>
            <a:ext cx="8532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normalizeH="0" baseline="0" dirty="0" smtClean="0">
                <a:ln>
                  <a:noFill/>
                </a:ln>
                <a:solidFill>
                  <a:srgbClr val="231F2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Struttura Complessa di Neuroradiologia, Dipartimento di Neuroscienze, Testa e Collo, Struttura Complessa di Anatomia Patologica, Azienda </a:t>
            </a:r>
            <a:r>
              <a:rPr kumimoji="0" lang="it-IT" sz="1600" b="1" i="0" u="none" strike="noStrike" cap="none" normalizeH="0" baseline="0" dirty="0" err="1" smtClean="0">
                <a:ln>
                  <a:noFill/>
                </a:ln>
                <a:solidFill>
                  <a:srgbClr val="231F2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Ospedaliero-Universitaria</a:t>
            </a:r>
            <a:r>
              <a:rPr kumimoji="0" lang="it-IT" sz="1600" b="1" i="0" u="none" strike="noStrike" cap="none" normalizeH="0" baseline="0" dirty="0" smtClean="0">
                <a:ln>
                  <a:noFill/>
                </a:ln>
                <a:solidFill>
                  <a:srgbClr val="231F2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di Modena</a:t>
            </a:r>
            <a:endParaRPr kumimoji="0" lang="it-IT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99592" y="332656"/>
            <a:ext cx="1883849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Thanks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to</a:t>
            </a:r>
            <a:endParaRPr lang="it-IT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827584" y="1340768"/>
            <a:ext cx="5503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Professors</a:t>
            </a:r>
            <a:r>
              <a:rPr lang="it-IT" sz="2000" b="1" dirty="0" smtClean="0"/>
              <a:t> </a:t>
            </a:r>
            <a:r>
              <a:rPr lang="it-IT" sz="2000" b="1" dirty="0" smtClean="0"/>
              <a:t>Adele </a:t>
            </a:r>
            <a:r>
              <a:rPr lang="it-IT" sz="2000" b="1" dirty="0" err="1" smtClean="0"/>
              <a:t>Mucci</a:t>
            </a:r>
            <a:r>
              <a:rPr lang="it-IT" sz="2000" b="1" dirty="0" smtClean="0"/>
              <a:t> and </a:t>
            </a:r>
            <a:r>
              <a:rPr lang="it-IT" sz="2000" b="1" dirty="0" err="1" smtClean="0"/>
              <a:t>Luisa</a:t>
            </a:r>
            <a:r>
              <a:rPr lang="it-IT" sz="2000" b="1" dirty="0" err="1" smtClean="0"/>
              <a:t>Schenetti</a:t>
            </a:r>
            <a:endParaRPr lang="it-IT" sz="2000" b="1" dirty="0"/>
          </a:p>
        </p:txBody>
      </p:sp>
      <p:pic>
        <p:nvPicPr>
          <p:cNvPr id="7" name="Immagine 174" descr="imagesCAVAHKEV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980728"/>
            <a:ext cx="2123746" cy="139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173" descr="alma-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48880"/>
            <a:ext cx="1800200" cy="118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2915816" y="2708920"/>
            <a:ext cx="3493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Professor </a:t>
            </a:r>
            <a:r>
              <a:rPr lang="it-IT" sz="2000" b="1" dirty="0" err="1" smtClean="0"/>
              <a:t>Vitaliano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Tugnoli</a:t>
            </a:r>
            <a:endParaRPr lang="it-IT" sz="2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1547664" y="5157192"/>
            <a:ext cx="594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Doctor</a:t>
            </a:r>
            <a:r>
              <a:rPr lang="it-IT" sz="2000" b="1" dirty="0" smtClean="0"/>
              <a:t> Luca </a:t>
            </a:r>
            <a:r>
              <a:rPr lang="it-IT" sz="2000" b="1" dirty="0" err="1" smtClean="0"/>
              <a:t>Nocetti</a:t>
            </a:r>
            <a:r>
              <a:rPr lang="it-IT" sz="2000" b="1" dirty="0" smtClean="0"/>
              <a:t>, </a:t>
            </a:r>
            <a:r>
              <a:rPr lang="it-IT" sz="2000" b="1" dirty="0" err="1" smtClean="0"/>
              <a:t>Doctor</a:t>
            </a:r>
            <a:r>
              <a:rPr lang="it-IT" sz="2000" b="1" dirty="0" smtClean="0"/>
              <a:t> Antonella </a:t>
            </a:r>
            <a:r>
              <a:rPr lang="it-IT" sz="2000" b="1" dirty="0" err="1" smtClean="0"/>
              <a:t>Valentini</a:t>
            </a:r>
            <a:endParaRPr lang="it-IT" sz="2000" b="1" dirty="0"/>
          </a:p>
        </p:txBody>
      </p:sp>
      <p:pic>
        <p:nvPicPr>
          <p:cNvPr id="41990" name="Picture 6" descr="logo IIB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05064"/>
            <a:ext cx="1515958" cy="720080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2771800" y="3068960"/>
            <a:ext cx="4809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/>
            <a:r>
              <a:rPr lang="it-IT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Dipartimento di Medicina Interna e Gastroenterologia and Università di Bologna, 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1726585" y="4293096"/>
            <a:ext cx="7417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Professors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Sebatian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Cerdan</a:t>
            </a:r>
            <a:r>
              <a:rPr lang="it-IT" sz="2000" b="1" dirty="0" smtClean="0"/>
              <a:t> and Maria Luisa </a:t>
            </a:r>
            <a:r>
              <a:rPr lang="it-IT" sz="2000" b="1" dirty="0" err="1" smtClean="0"/>
              <a:t>Garcia-Martin</a:t>
            </a:r>
            <a:r>
              <a:rPr lang="it-IT" sz="2000" b="1" dirty="0" smtClean="0"/>
              <a:t> </a:t>
            </a:r>
            <a:endParaRPr lang="it-IT" sz="20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 cstate="print"/>
          <a:srcRect l="1402" r="2180"/>
          <a:stretch>
            <a:fillRect/>
          </a:stretch>
        </p:blipFill>
        <p:spPr bwMode="auto">
          <a:xfrm>
            <a:off x="395288" y="3357563"/>
            <a:ext cx="85042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14"/>
          <p:cNvPicPr>
            <a:picLocks noChangeAspect="1" noChangeArrowheads="1"/>
          </p:cNvPicPr>
          <p:nvPr/>
        </p:nvPicPr>
        <p:blipFill>
          <a:blip r:embed="rId3" cstate="print"/>
          <a:srcRect l="6451" r="810" b="56306"/>
          <a:stretch>
            <a:fillRect/>
          </a:stretch>
        </p:blipFill>
        <p:spPr bwMode="auto">
          <a:xfrm>
            <a:off x="395288" y="188913"/>
            <a:ext cx="84248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8"/>
          <p:cNvSpPr>
            <a:spLocks noChangeArrowheads="1"/>
          </p:cNvSpPr>
          <p:nvPr/>
        </p:nvSpPr>
        <p:spPr bwMode="auto">
          <a:xfrm>
            <a:off x="1979613" y="0"/>
            <a:ext cx="720725" cy="431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it-IT" sz="2400">
                <a:latin typeface="Calibri" pitchFamily="34" charset="0"/>
              </a:rPr>
              <a:t>H</a:t>
            </a:r>
            <a:r>
              <a:rPr lang="it-IT" sz="2400" baseline="-25000">
                <a:latin typeface="Calibri" pitchFamily="34" charset="0"/>
              </a:rPr>
              <a:t>2</a:t>
            </a:r>
            <a:r>
              <a:rPr lang="it-IT" sz="2400">
                <a:latin typeface="Calibri" pitchFamily="34" charset="0"/>
              </a:rPr>
              <a:t>O</a:t>
            </a:r>
          </a:p>
        </p:txBody>
      </p:sp>
      <p:sp>
        <p:nvSpPr>
          <p:cNvPr id="7173" name="CasellaDiTesto 8"/>
          <p:cNvSpPr txBox="1">
            <a:spLocks noChangeArrowheads="1"/>
          </p:cNvSpPr>
          <p:nvPr/>
        </p:nvSpPr>
        <p:spPr bwMode="auto">
          <a:xfrm>
            <a:off x="3995738" y="0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b="1"/>
              <a:t>1D experiment</a:t>
            </a:r>
          </a:p>
        </p:txBody>
      </p:sp>
      <p:sp>
        <p:nvSpPr>
          <p:cNvPr id="7174" name="CasellaDiTesto 14"/>
          <p:cNvSpPr txBox="1">
            <a:spLocks noChangeArrowheads="1"/>
          </p:cNvSpPr>
          <p:nvPr/>
        </p:nvSpPr>
        <p:spPr bwMode="auto">
          <a:xfrm>
            <a:off x="658813" y="7651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/>
              <a:t>zg</a:t>
            </a:r>
          </a:p>
        </p:txBody>
      </p:sp>
      <p:sp>
        <p:nvSpPr>
          <p:cNvPr id="7175" name="CasellaDiTesto 15"/>
          <p:cNvSpPr txBox="1">
            <a:spLocks noChangeArrowheads="1"/>
          </p:cNvSpPr>
          <p:nvPr/>
        </p:nvSpPr>
        <p:spPr bwMode="auto">
          <a:xfrm>
            <a:off x="539750" y="3789363"/>
            <a:ext cx="86389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000" b="1" dirty="0" err="1"/>
              <a:t>zgpr</a:t>
            </a:r>
            <a:endParaRPr lang="it-IT" sz="2000" b="1" dirty="0"/>
          </a:p>
        </p:txBody>
      </p:sp>
      <p:grpSp>
        <p:nvGrpSpPr>
          <p:cNvPr id="2" name="Gruppo 10"/>
          <p:cNvGrpSpPr>
            <a:grpSpLocks/>
          </p:cNvGrpSpPr>
          <p:nvPr/>
        </p:nvGrpSpPr>
        <p:grpSpPr bwMode="auto">
          <a:xfrm>
            <a:off x="2393950" y="766763"/>
            <a:ext cx="5156200" cy="1941512"/>
            <a:chOff x="2393950" y="766763"/>
            <a:chExt cx="5156770" cy="1941512"/>
          </a:xfrm>
        </p:grpSpPr>
        <p:sp>
          <p:nvSpPr>
            <p:cNvPr id="7178" name="Arc 18"/>
            <p:cNvSpPr>
              <a:spLocks/>
            </p:cNvSpPr>
            <p:nvPr/>
          </p:nvSpPr>
          <p:spPr bwMode="auto">
            <a:xfrm rot="2514984" flipH="1">
              <a:off x="2393950" y="766763"/>
              <a:ext cx="1836738" cy="1941512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pic>
          <p:nvPicPr>
            <p:cNvPr id="6153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908720"/>
              <a:ext cx="2906712" cy="151288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7177" name="Picture 7"/>
          <p:cNvPicPr>
            <a:picLocks noChangeAspect="1" noChangeArrowheads="1"/>
          </p:cNvPicPr>
          <p:nvPr/>
        </p:nvPicPr>
        <p:blipFill>
          <a:blip r:embed="rId2" cstate="print"/>
          <a:srcRect l="1402" t="84346" r="2180"/>
          <a:stretch>
            <a:fillRect/>
          </a:stretch>
        </p:blipFill>
        <p:spPr bwMode="auto">
          <a:xfrm>
            <a:off x="395288" y="2924175"/>
            <a:ext cx="84978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8"/>
          <p:cNvSpPr txBox="1">
            <a:spLocks noChangeArrowheads="1"/>
          </p:cNvSpPr>
          <p:nvPr/>
        </p:nvSpPr>
        <p:spPr bwMode="auto">
          <a:xfrm>
            <a:off x="1042988" y="87313"/>
            <a:ext cx="7129462" cy="4619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/>
              <a:t>CARR PURCELL MEIBOOM GILL = SPIN ECO</a:t>
            </a: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620688"/>
            <a:ext cx="4813300" cy="2232248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3" cstate="print"/>
          <a:srcRect l="2336" r="1558"/>
          <a:stretch>
            <a:fillRect/>
          </a:stretch>
        </p:blipFill>
        <p:spPr bwMode="auto">
          <a:xfrm>
            <a:off x="539750" y="2924175"/>
            <a:ext cx="8208963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CasellaDiTesto 22"/>
          <p:cNvSpPr txBox="1">
            <a:spLocks noChangeArrowheads="1"/>
          </p:cNvSpPr>
          <p:nvPr/>
        </p:nvSpPr>
        <p:spPr bwMode="auto">
          <a:xfrm>
            <a:off x="7235825" y="3284538"/>
            <a:ext cx="1125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/>
              <a:t>cpmgpr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692150"/>
            <a:ext cx="5514975" cy="2028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3" cstate="print"/>
          <a:srcRect l="1247" r="1091"/>
          <a:stretch>
            <a:fillRect/>
          </a:stretch>
        </p:blipFill>
        <p:spPr bwMode="auto">
          <a:xfrm>
            <a:off x="1042988" y="2997200"/>
            <a:ext cx="742791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34925" y="87313"/>
            <a:ext cx="9013825" cy="4619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2400" b="1"/>
              <a:t>Longitudinal eddy current delay with bipolar gradient pulses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7596336" y="3068960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LED</a:t>
            </a:r>
            <a:endParaRPr lang="it-IT" sz="20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0" y="-166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>
              <a:latin typeface="Calibri" pitchFamily="34" charset="0"/>
            </a:endParaRPr>
          </a:p>
        </p:txBody>
      </p:sp>
      <p:pic>
        <p:nvPicPr>
          <p:cNvPr id="10243" name="Picture 5" descr="Fig%203%20rifatto13%201H"/>
          <p:cNvPicPr>
            <a:picLocks noChangeAspect="1" noChangeArrowheads="1"/>
          </p:cNvPicPr>
          <p:nvPr/>
        </p:nvPicPr>
        <p:blipFill>
          <a:blip r:embed="rId2" cstate="print"/>
          <a:srcRect l="4810" t="7599" r="2571" b="5634"/>
          <a:stretch>
            <a:fillRect/>
          </a:stretch>
        </p:blipFill>
        <p:spPr bwMode="auto">
          <a:xfrm>
            <a:off x="2843213" y="44450"/>
            <a:ext cx="5443537" cy="67325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1187450" y="620713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000" b="1">
                <a:solidFill>
                  <a:srgbClr val="000099"/>
                </a:solidFill>
              </a:rPr>
              <a:t>zgcppr</a:t>
            </a:r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1042988" y="2492375"/>
            <a:ext cx="1125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>
                <a:solidFill>
                  <a:srgbClr val="000099"/>
                </a:solidFill>
              </a:rPr>
              <a:t>cpmgpr</a:t>
            </a: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1403350" y="4903788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000" b="1">
                <a:solidFill>
                  <a:srgbClr val="000099"/>
                </a:solidFill>
              </a:rPr>
              <a:t>led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042988" y="2997200"/>
            <a:ext cx="1152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000099"/>
                </a:solidFill>
              </a:rPr>
              <a:t>1 ms</a:t>
            </a:r>
          </a:p>
          <a:p>
            <a:pPr algn="ctr"/>
            <a:r>
              <a:rPr lang="en-US" sz="2000" b="1">
                <a:solidFill>
                  <a:srgbClr val="000099"/>
                </a:solidFill>
              </a:rPr>
              <a:t>360 ms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755650" y="5300663"/>
            <a:ext cx="17637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2000" b="1">
                <a:solidFill>
                  <a:srgbClr val="000099"/>
                </a:solidFill>
              </a:rPr>
              <a:t>Δ</a:t>
            </a:r>
            <a:r>
              <a:rPr lang="it-IT" sz="2000" b="1">
                <a:solidFill>
                  <a:srgbClr val="000099"/>
                </a:solidFill>
              </a:rPr>
              <a:t> = 200</a:t>
            </a:r>
            <a:r>
              <a:rPr lang="en-US" sz="2000" b="1">
                <a:solidFill>
                  <a:srgbClr val="000099"/>
                </a:solidFill>
              </a:rPr>
              <a:t> ms</a:t>
            </a:r>
          </a:p>
          <a:p>
            <a:pPr algn="ctr"/>
            <a:r>
              <a:rPr lang="el-GR" sz="2000" b="1">
                <a:solidFill>
                  <a:srgbClr val="000099"/>
                </a:solidFill>
              </a:rPr>
              <a:t>δ</a:t>
            </a:r>
            <a:r>
              <a:rPr lang="it-IT" sz="2000" b="1">
                <a:solidFill>
                  <a:srgbClr val="000099"/>
                </a:solidFill>
              </a:rPr>
              <a:t>= 2*2</a:t>
            </a:r>
            <a:r>
              <a:rPr lang="en-US" sz="2000" b="1">
                <a:solidFill>
                  <a:srgbClr val="000099"/>
                </a:solidFill>
              </a:rPr>
              <a:t> ms</a:t>
            </a:r>
          </a:p>
          <a:p>
            <a:pPr algn="ctr"/>
            <a:r>
              <a:rPr lang="en-US" sz="2000" b="1">
                <a:solidFill>
                  <a:srgbClr val="000099"/>
                </a:solidFill>
              </a:rPr>
              <a:t>32 G/cm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/>
      <p:bldP spid="20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0"/>
          <p:cNvSpPr txBox="1">
            <a:spLocks noChangeArrowheads="1"/>
          </p:cNvSpPr>
          <p:nvPr/>
        </p:nvSpPr>
        <p:spPr bwMode="auto">
          <a:xfrm>
            <a:off x="684213" y="908050"/>
            <a:ext cx="7847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800" b="1">
                <a:latin typeface="Calibri" pitchFamily="34" charset="0"/>
              </a:rPr>
              <a:t>The complete assignment of metabolites requires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60400" y="3441700"/>
            <a:ext cx="7799388" cy="2677656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 COSY (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COrrelation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SpectroscopY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)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TOCSY (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TOtal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Correlation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SpectroscopY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)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HSQC (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Heteronuclear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Single Quantum Coherence)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70" name="Rettangolo 8"/>
          <p:cNvSpPr>
            <a:spLocks noChangeArrowheads="1"/>
          </p:cNvSpPr>
          <p:nvPr/>
        </p:nvSpPr>
        <p:spPr bwMode="auto">
          <a:xfrm>
            <a:off x="3419475" y="2708275"/>
            <a:ext cx="2224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2400" b="1" dirty="0">
                <a:latin typeface="Calibri" pitchFamily="34" charset="0"/>
              </a:rPr>
              <a:t>2D experiments</a:t>
            </a:r>
            <a:endParaRPr lang="it-IT" sz="2400" dirty="0">
              <a:latin typeface="Calibri" pitchFamily="34" charset="0"/>
            </a:endParaRPr>
          </a:p>
        </p:txBody>
      </p:sp>
      <p:sp>
        <p:nvSpPr>
          <p:cNvPr id="11271" name="Freccia in giù 9"/>
          <p:cNvSpPr>
            <a:spLocks noChangeArrowheads="1"/>
          </p:cNvSpPr>
          <p:nvPr/>
        </p:nvSpPr>
        <p:spPr bwMode="auto">
          <a:xfrm>
            <a:off x="4359275" y="1857375"/>
            <a:ext cx="428625" cy="64293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DDDDD"/>
          </a:solidFill>
          <a:ln w="9525" algn="ctr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1090</Words>
  <Application>Microsoft Office PowerPoint</Application>
  <PresentationFormat>Presentazione su schermo (4:3)</PresentationFormat>
  <Paragraphs>278</Paragraphs>
  <Slides>43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50" baseType="lpstr">
      <vt:lpstr>Arial</vt:lpstr>
      <vt:lpstr>Calibri</vt:lpstr>
      <vt:lpstr>Cooper Black</vt:lpstr>
      <vt:lpstr>宋体</vt:lpstr>
      <vt:lpstr>Times New Roman</vt:lpstr>
      <vt:lpstr>Wingdings</vt:lpstr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Valeria</dc:creator>
  <cp:lastModifiedBy>Valeria</cp:lastModifiedBy>
  <cp:revision>37</cp:revision>
  <dcterms:created xsi:type="dcterms:W3CDTF">2012-06-26T14:50:39Z</dcterms:created>
  <dcterms:modified xsi:type="dcterms:W3CDTF">2012-07-08T21:21:19Z</dcterms:modified>
</cp:coreProperties>
</file>